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CB6E_BFCCE7F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CB6F_F1F3267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195" r:id="rId4"/>
  </p:sldMasterIdLst>
  <p:notesMasterIdLst>
    <p:notesMasterId r:id="rId23"/>
  </p:notesMasterIdLst>
  <p:handoutMasterIdLst>
    <p:handoutMasterId r:id="rId24"/>
  </p:handoutMasterIdLst>
  <p:sldIdLst>
    <p:sldId id="2147470182" r:id="rId5"/>
    <p:sldId id="2147470185" r:id="rId6"/>
    <p:sldId id="2147470189" r:id="rId7"/>
    <p:sldId id="2147470180" r:id="rId8"/>
    <p:sldId id="2147470190" r:id="rId9"/>
    <p:sldId id="2147470186" r:id="rId10"/>
    <p:sldId id="2147470191" r:id="rId11"/>
    <p:sldId id="2147470188" r:id="rId12"/>
    <p:sldId id="2147470142" r:id="rId13"/>
    <p:sldId id="2147470158" r:id="rId14"/>
    <p:sldId id="290" r:id="rId15"/>
    <p:sldId id="305" r:id="rId16"/>
    <p:sldId id="306" r:id="rId17"/>
    <p:sldId id="307" r:id="rId18"/>
    <p:sldId id="294" r:id="rId19"/>
    <p:sldId id="308" r:id="rId20"/>
    <p:sldId id="309" r:id="rId21"/>
    <p:sldId id="310" r:id="rId22"/>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78AB01-83B6-17E3-EC7D-4A0918D66639}" name="Paul Wilcox" initials="PW" userId="Paul Wilcox" providerId="None"/>
  <p188:author id="{E665A912-D079-6FB1-B790-4898F4A04C9C}" name="Jeffrey Shomper" initials="JS" userId="S::jshomp@microsoft.com::04f7b4ef-fe02-45e3-a0be-3ba01671887b" providerId="AD"/>
  <p188:author id="{4B544F14-4844-75AA-2CC1-869C620A87CB}" name="Melissa Grant" initials="MG" userId="S::mgrant@microsoft.com::be0b8634-6b43-4c94-a1a9-bde89e26f865" providerId="AD"/>
  <p188:author id="{F29BBB1C-DDC8-F54A-C125-97DCC8AC0084}" name="Erik Wirsing" initials="EW" userId="S::erik.wirsing@sappington.co::0f6e50f2-ca4c-49de-9551-c453dc5eddef" providerId="AD"/>
  <p188:author id="{B3BB1820-43BF-E0AB-79E0-14929391C954}" name="Kate Fessler" initials="KF" userId="S::v-kafes@microsoft.com::3e40986d-c011-4f41-a792-5e9c64237573" providerId="AD"/>
  <p188:author id="{CCDB0325-321E-D28F-D713-626A249543E5}" name="Patrick Payette" initials="PP" userId="Patrick Payette" providerId="None"/>
  <p188:author id="{D07EFD49-23E3-5365-21E6-DCDB0F5B96C1}" name="PARUL Shah" initials="PS" userId="S::v-pasha4@microsoft.com::cc01aa81-05ce-49b5-9e60-45a28bf17ebb" providerId="AD"/>
  <p188:author id="{6182D350-9F86-9DCA-7373-EE73413BE7F7}" name="Alessandro Podda" initials="AP" userId="S::alpodda@microsoft.com::c76eb50c-174a-423d-810e-e61d3553dbe3" providerId="AD"/>
  <p188:author id="{B8F3A789-5311-4AA4-A212-8EE728994062}" name="Olia Savintseva" initials="OS" userId="S::olsavint@microsoft.com::5b3d9d6c-fc88-4df5-a022-3802d7a6d50b" providerId="AD"/>
  <p188:author id="{0301B8B0-DA1C-4E31-ED80-33B4C1A3EA91}" name="Michael Wimberly" initials="MW" userId="S::miwimber@microsoft.com::967d972f-a46c-4ac6-afa2-484a5f2a92f8" providerId="AD"/>
  <p188:author id="{8FB40CB4-BBDF-21C6-6F6A-1D16DF04AB08}" name="Parul Shah" initials="PS" userId="Parul Shah" providerId="None"/>
  <p188:author id="{7034E2CA-94E5-8A8B-D070-8875024B806D}" name="Margaret Au (Snodgrass Annand PLLC)" initials="MP" userId="S::v-margaretau@microsoft.com::b9a21d4e-6120-4908-9b9d-314566d1df6d" providerId="AD"/>
  <p188:author id="{F2ED33D8-E74D-7A1A-17AC-3A73BF71EC86}" name="Bryan Taylor" initials="BT" userId="S::brytay@microsoft.com::cbfa43c0-1997-465a-87d1-79f8b28003d3" providerId="AD"/>
  <p188:author id="{F1F35BF2-2C82-0B2E-766A-AFD245DFB75A}" name="Tiffany Glant" initials="TG" userId="S::tglant@microsoft.com::fe5bbc5f-680e-46d6-93d9-981c8b68630d" providerId="AD"/>
  <p188:author id="{3DE2EAF3-EFAD-1FEC-BA25-0F37CBF8BDE6}" name="Adam Elkins" initials="AE" userId="S::aelkins@allytics.com::cd46b651-d185-400f-ada4-3af9bf108652" providerId="AD"/>
  <p188:author id="{184F3FF8-A67A-211B-4A71-B6602471AFD5}" name="Carolyn Carnes" initials="CC" userId="S::cacarnes@microsoft.com::56d65afe-05e2-4791-b89f-0c2152ae99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lissa Grant" initials="MG" lastIdx="4" clrIdx="6">
    <p:extLst>
      <p:ext uri="{19B8F6BF-5375-455C-9EA6-DF929625EA0E}">
        <p15:presenceInfo xmlns:p15="http://schemas.microsoft.com/office/powerpoint/2012/main" userId="S::mgrant@microsoft.com::be0b8634-6b43-4c94-a1a9-bde89e26f865" providerId="AD"/>
      </p:ext>
    </p:extLst>
  </p:cmAuthor>
  <p:cmAuthor id="1" name="Jeffrey Hirsch" initials="JH" lastIdx="2" clrIdx="0">
    <p:extLst>
      <p:ext uri="{19B8F6BF-5375-455C-9EA6-DF929625EA0E}">
        <p15:presenceInfo xmlns:p15="http://schemas.microsoft.com/office/powerpoint/2012/main" userId="S::jeffrey.hirsch@sappington.co::7c4a2a4f-3732-4dce-83c3-b6b2a378cf88" providerId="AD"/>
      </p:ext>
    </p:extLst>
  </p:cmAuthor>
  <p:cmAuthor id="8" name="Patrick Payette" initials="PP" lastIdx="1" clrIdx="7">
    <p:extLst>
      <p:ext uri="{19B8F6BF-5375-455C-9EA6-DF929625EA0E}">
        <p15:presenceInfo xmlns:p15="http://schemas.microsoft.com/office/powerpoint/2012/main" userId="S::papayett@microsoft.com::a3880f7a-4b34-4f1c-ac25-ca8d910f2316" providerId="AD"/>
      </p:ext>
    </p:extLst>
  </p:cmAuthor>
  <p:cmAuthor id="2" name="Adam Elkins" initials="AE" lastIdx="67" clrIdx="1">
    <p:extLst>
      <p:ext uri="{19B8F6BF-5375-455C-9EA6-DF929625EA0E}">
        <p15:presenceInfo xmlns:p15="http://schemas.microsoft.com/office/powerpoint/2012/main" userId="S::aelkins@allytics.com::cd46b651-d185-400f-ada4-3af9bf108652" providerId="AD"/>
      </p:ext>
    </p:extLst>
  </p:cmAuthor>
  <p:cmAuthor id="9" name="Lynn Robitaille" initials="LR" lastIdx="6" clrIdx="8">
    <p:extLst>
      <p:ext uri="{19B8F6BF-5375-455C-9EA6-DF929625EA0E}">
        <p15:presenceInfo xmlns:p15="http://schemas.microsoft.com/office/powerpoint/2012/main" userId="S::lrobitaille@allytics.com::a5912e4b-3420-46f3-b9da-0876e9c38217" providerId="AD"/>
      </p:ext>
    </p:extLst>
  </p:cmAuthor>
  <p:cmAuthor id="3" name="Tiffany Glant" initials="TG" lastIdx="109" clrIdx="2">
    <p:extLst>
      <p:ext uri="{19B8F6BF-5375-455C-9EA6-DF929625EA0E}">
        <p15:presenceInfo xmlns:p15="http://schemas.microsoft.com/office/powerpoint/2012/main" userId="S::tglant@microsoft.com::fe5bbc5f-680e-46d6-93d9-981c8b68630d" providerId="AD"/>
      </p:ext>
    </p:extLst>
  </p:cmAuthor>
  <p:cmAuthor id="4" name="Vincent Joris" initials="VJ" lastIdx="2" clrIdx="3">
    <p:extLst>
      <p:ext uri="{19B8F6BF-5375-455C-9EA6-DF929625EA0E}">
        <p15:presenceInfo xmlns:p15="http://schemas.microsoft.com/office/powerpoint/2012/main" userId="S::vijoris@microsoft.com::5d032164-7f53-4a9a-b751-058b8e7fd78d" providerId="AD"/>
      </p:ext>
    </p:extLst>
  </p:cmAuthor>
  <p:cmAuthor id="5" name="PARUL Shah (NAYAMODE INC.)" initials="PI" lastIdx="3" clrIdx="4">
    <p:extLst>
      <p:ext uri="{19B8F6BF-5375-455C-9EA6-DF929625EA0E}">
        <p15:presenceInfo xmlns:p15="http://schemas.microsoft.com/office/powerpoint/2012/main" userId="S::v-pasha4@microsoft.com::cc01aa81-05ce-49b5-9e60-45a28bf17ebb" providerId="AD"/>
      </p:ext>
    </p:extLst>
  </p:cmAuthor>
  <p:cmAuthor id="6" name="Bryan Taylor" initials="BT" lastIdx="1" clrIdx="5">
    <p:extLst>
      <p:ext uri="{19B8F6BF-5375-455C-9EA6-DF929625EA0E}">
        <p15:presenceInfo xmlns:p15="http://schemas.microsoft.com/office/powerpoint/2012/main" userId="S::brytay@microsoft.com::cbfa43c0-1997-465a-87d1-79f8b28003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AFC"/>
    <a:srgbClr val="248BDA"/>
    <a:srgbClr val="000000"/>
    <a:srgbClr val="8661C5"/>
    <a:srgbClr val="0078D4"/>
    <a:srgbClr val="50E6FF"/>
    <a:srgbClr val="99EBFF"/>
    <a:srgbClr val="60CDFF"/>
    <a:srgbClr val="00A1FF"/>
    <a:srgbClr val="001A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40A80-FDCA-734E-6112-55156156AEEC}" v="1" dt="2022-06-21T15:08:10.979"/>
    <p1510:client id="{22D29847-4571-4505-BC2D-C281C5EC4933}" v="25" dt="2022-06-21T16:52:25.286"/>
    <p1510:client id="{55FEFE25-4C86-0572-69A8-F82A6ECA807E}" v="18" dt="2022-06-21T05:39:20.723"/>
    <p1510:client id="{59AD0BE4-70F5-43E5-9FFC-EE1315AB79BE}" v="16" dt="2022-06-21T17:42:35.866"/>
    <p1510:client id="{6F786EA8-A823-4757-8EDB-CC8427388851}" v="6" dt="2022-06-22T15:53:25.091"/>
    <p1510:client id="{8FBA85A6-8503-455C-8578-D6DE2F96B96A}" v="5" dt="2022-06-21T05:42:08.600"/>
    <p1510:client id="{CC49EAE2-8484-1DBE-A52E-8820E5C5EAD3}" v="2" dt="2022-06-21T15:40:03.687"/>
    <p1510:client id="{E60C3615-0ABD-48AA-BC5C-16A7EBAD620F}" v="38" vWet="40" dt="2022-06-22T15:52:46.2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814" autoAdjust="0"/>
    <p:restoredTop sz="96357" autoAdjust="0"/>
  </p:normalViewPr>
  <p:slideViewPr>
    <p:cSldViewPr snapToGrid="0">
      <p:cViewPr varScale="1">
        <p:scale>
          <a:sx n="110" d="100"/>
          <a:sy n="110" d="100"/>
        </p:scale>
        <p:origin x="129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omments/modernComment_7FFFCB6E_BFCCE7F6.xml><?xml version="1.0" encoding="utf-8"?>
<p188:cmLst xmlns:a="http://schemas.openxmlformats.org/drawingml/2006/main" xmlns:r="http://schemas.openxmlformats.org/officeDocument/2006/relationships" xmlns:p188="http://schemas.microsoft.com/office/powerpoint/2018/8/main">
  <p188:cm id="{E82DF806-91C1-4DE7-B3B2-0DBD031254A3}" authorId="{7034E2CA-94E5-8A8B-D070-8875024B806D}" status="resolved" created="2022-06-21T05:24:31.354">
    <ac:deMkLst xmlns:ac="http://schemas.microsoft.com/office/drawing/2013/main/command">
      <pc:docMk xmlns:pc="http://schemas.microsoft.com/office/powerpoint/2013/main/command"/>
      <pc:sldMk xmlns:pc="http://schemas.microsoft.com/office/powerpoint/2013/main/command" cId="3361823348" sldId="2147470181"/>
      <ac:spMk id="6" creationId="{EEC02D93-F877-F226-DB83-5C8AC4323CFD}"/>
    </ac:deMkLst>
    <p188:replyLst>
      <p188:reply id="{F1C9E036-BDA2-422A-B559-5D3A7879A676}" authorId="{B8F3A789-5311-4AA4-A212-8EE728994062}" created="2022-06-21T16:40:17.093">
        <p188:txBody>
          <a:bodyPr/>
          <a:lstStyle/>
          <a:p>
            <a:r>
              <a:rPr lang="en-US"/>
              <a:t>Remove quotes </a:t>
            </a:r>
          </a:p>
        </p188:txBody>
      </p188:reply>
    </p188:replyLst>
    <p188:txBody>
      <a:bodyPr/>
      <a:lstStyle/>
      <a:p>
        <a:r>
          <a:rPr lang="en-US"/>
          <a:t>Please make sure we have obtained proper permission from Forbes to quote its article. There is a Reprints and Permissions link below the author intro which will take you through the process.</a:t>
        </a:r>
      </a:p>
    </p188:txBody>
  </p188:cm>
</p188:cmLst>
</file>

<file path=ppt/comments/modernComment_7FFFCB6F_F1F3267A.xml><?xml version="1.0" encoding="utf-8"?>
<p188:cmLst xmlns:a="http://schemas.openxmlformats.org/drawingml/2006/main" xmlns:r="http://schemas.openxmlformats.org/officeDocument/2006/relationships" xmlns:p188="http://schemas.microsoft.com/office/powerpoint/2018/8/main">
  <p188:cm id="{3E357962-8124-4CFD-B6E1-37B91DFE00CA}" authorId="{B8F3A789-5311-4AA4-A212-8EE728994062}" status="resolved" created="2022-06-21T16:42:20.016">
    <ac:deMkLst xmlns:ac="http://schemas.microsoft.com/office/drawing/2013/main/command">
      <pc:docMk xmlns:pc="http://schemas.microsoft.com/office/powerpoint/2013/main/command"/>
      <pc:sldMk xmlns:pc="http://schemas.microsoft.com/office/powerpoint/2013/main/command" cId="1294338765" sldId="2147470187"/>
      <ac:spMk id="5" creationId="{E8F058EE-8EFE-05DA-4BF5-26FC1859D2CC}"/>
    </ac:deMkLst>
    <p188:txBody>
      <a:bodyPr/>
      <a:lstStyle/>
      <a:p>
        <a:r>
          <a:rPr lang="en-US"/>
          <a:t>Remove the quote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5FFAEE-74A1-4A02-8274-F6A4AC072029}"/>
              </a:ext>
            </a:extLst>
          </p:cNvPr>
          <p:cNvSpPr>
            <a:spLocks noGrp="1"/>
          </p:cNvSpPr>
          <p:nvPr>
            <p:ph type="hdr" sz="quarter"/>
          </p:nvPr>
        </p:nvSpPr>
        <p:spPr>
          <a:xfrm>
            <a:off x="0" y="0"/>
            <a:ext cx="3170238" cy="6191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E1FA3A-569E-48AE-A65E-C2B4D5F7125F}"/>
              </a:ext>
            </a:extLst>
          </p:cNvPr>
          <p:cNvSpPr>
            <a:spLocks noGrp="1"/>
          </p:cNvSpPr>
          <p:nvPr>
            <p:ph type="dt" sz="quarter" idx="1"/>
          </p:nvPr>
        </p:nvSpPr>
        <p:spPr>
          <a:xfrm>
            <a:off x="4143375" y="0"/>
            <a:ext cx="3170238" cy="619125"/>
          </a:xfrm>
          <a:prstGeom prst="rect">
            <a:avLst/>
          </a:prstGeom>
        </p:spPr>
        <p:txBody>
          <a:bodyPr vert="horz" lIns="91440" tIns="45720" rIns="91440" bIns="45720" rtlCol="0"/>
          <a:lstStyle>
            <a:lvl1pPr algn="r">
              <a:defRPr sz="1200"/>
            </a:lvl1pPr>
          </a:lstStyle>
          <a:p>
            <a:fld id="{783F839D-84B5-4329-884D-7A20CCFB9CE0}" type="datetimeFigureOut">
              <a:rPr lang="en-US" smtClean="0"/>
              <a:t>7/7/2022</a:t>
            </a:fld>
            <a:endParaRPr lang="en-US"/>
          </a:p>
        </p:txBody>
      </p:sp>
      <p:sp>
        <p:nvSpPr>
          <p:cNvPr id="4" name="Footer Placeholder 3">
            <a:extLst>
              <a:ext uri="{FF2B5EF4-FFF2-40B4-BE49-F238E27FC236}">
                <a16:creationId xmlns:a16="http://schemas.microsoft.com/office/drawing/2014/main" id="{D8F21796-7744-467C-9FE2-4A4092E532D2}"/>
              </a:ext>
            </a:extLst>
          </p:cNvPr>
          <p:cNvSpPr>
            <a:spLocks noGrp="1"/>
          </p:cNvSpPr>
          <p:nvPr>
            <p:ph type="ftr" sz="quarter" idx="2"/>
          </p:nvPr>
        </p:nvSpPr>
        <p:spPr>
          <a:xfrm>
            <a:off x="0" y="11725275"/>
            <a:ext cx="3170238" cy="6191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FA0748-352E-4DD1-A277-1DBFC84FF20D}"/>
              </a:ext>
            </a:extLst>
          </p:cNvPr>
          <p:cNvSpPr>
            <a:spLocks noGrp="1"/>
          </p:cNvSpPr>
          <p:nvPr>
            <p:ph type="sldNum" sz="quarter" idx="3"/>
          </p:nvPr>
        </p:nvSpPr>
        <p:spPr>
          <a:xfrm>
            <a:off x="4143375" y="11725275"/>
            <a:ext cx="3170238" cy="619125"/>
          </a:xfrm>
          <a:prstGeom prst="rect">
            <a:avLst/>
          </a:prstGeom>
        </p:spPr>
        <p:txBody>
          <a:bodyPr vert="horz" lIns="91440" tIns="45720" rIns="91440" bIns="45720" rtlCol="0" anchor="b"/>
          <a:lstStyle>
            <a:lvl1pPr algn="r">
              <a:defRPr sz="1200"/>
            </a:lvl1pPr>
          </a:lstStyle>
          <a:p>
            <a:fld id="{DDB68531-66D0-4CB7-9D21-97404259A1E6}" type="slidenum">
              <a:rPr lang="en-US" smtClean="0"/>
              <a:t>‹#›</a:t>
            </a:fld>
            <a:endParaRPr lang="en-US"/>
          </a:p>
        </p:txBody>
      </p:sp>
    </p:spTree>
    <p:extLst>
      <p:ext uri="{BB962C8B-B14F-4D97-AF65-F5344CB8AC3E}">
        <p14:creationId xmlns:p14="http://schemas.microsoft.com/office/powerpoint/2010/main" val="3355019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619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619125"/>
          </a:xfrm>
          <a:prstGeom prst="rect">
            <a:avLst/>
          </a:prstGeom>
        </p:spPr>
        <p:txBody>
          <a:bodyPr vert="horz" lIns="91440" tIns="45720" rIns="91440" bIns="45720" rtlCol="0"/>
          <a:lstStyle>
            <a:lvl1pPr algn="r">
              <a:defRPr sz="1200"/>
            </a:lvl1pPr>
          </a:lstStyle>
          <a:p>
            <a:fld id="{F1A7B969-53D6-40D9-89AA-8FC66BBC0DF4}" type="datetimeFigureOut">
              <a:rPr lang="en-US" smtClean="0"/>
              <a:t>7/7/2022</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5940425"/>
            <a:ext cx="5851525" cy="48609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275"/>
            <a:ext cx="3170238" cy="6191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11725275"/>
            <a:ext cx="3170238" cy="619125"/>
          </a:xfrm>
          <a:prstGeom prst="rect">
            <a:avLst/>
          </a:prstGeom>
        </p:spPr>
        <p:txBody>
          <a:bodyPr vert="horz" lIns="91440" tIns="45720" rIns="91440" bIns="45720" rtlCol="0" anchor="b"/>
          <a:lstStyle>
            <a:lvl1pPr algn="r">
              <a:defRPr sz="1200"/>
            </a:lvl1pPr>
          </a:lstStyle>
          <a:p>
            <a:fld id="{9AA244D7-4705-4214-8910-E1E9DAC42475}" type="slidenum">
              <a:rPr lang="en-US" smtClean="0"/>
              <a:t>‹#›</a:t>
            </a:fld>
            <a:endParaRPr lang="en-US"/>
          </a:p>
        </p:txBody>
      </p:sp>
    </p:spTree>
    <p:extLst>
      <p:ext uri="{BB962C8B-B14F-4D97-AF65-F5344CB8AC3E}">
        <p14:creationId xmlns:p14="http://schemas.microsoft.com/office/powerpoint/2010/main" val="34002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endParaRPr lang="en-US" sz="100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977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spc="-2">
              <a:solidFill>
                <a:srgbClr val="505050"/>
              </a:solidFill>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530128"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3012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238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Calibri" panose="020F0502020204030204" pitchFamily="34" charset="0"/>
              </a:rPr>
              <a:t>Companies have long focused on LOB applications and datacenter resources in their business continuity plans. But events of the last year have brought into focus the need for an effective business continuity strategy that encompasses the needs of end users. Windows 365 enables organizations to quickly deploy a secure work environment to any employee, anywhere on any suitable device they may have access to, allowing for work to continue regardless of circumstances.</a:t>
            </a:r>
            <a:r>
              <a:rPr lang="en-US" b="0" i="0">
                <a:solidFill>
                  <a:srgbClr val="000000"/>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Quick ramp up of any number of cloud PCs needed to serve the needs of users during disruptions to normal business operations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Provide a secure, pre-configured work environment to any employee, anywhere and on any suitable device</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With MCA, ramp down devices as normal business resumes</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530128"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3012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74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a:solidFill>
                  <a:srgbClr val="000000"/>
                </a:solidFill>
                <a:effectLst/>
                <a:latin typeface="Calibri" panose="020F0502020204030204" pitchFamily="34" charset="0"/>
              </a:rPr>
              <a:t>Windows 365 is ideal for employees who work from home for extended periods or require frequent remote access to company resources. The growth of flexible work scenarios as a business-as-usual paradigm means that employees will require access anywhere they happen to be. Organizations that are unable or unwilling to deploy traditional virtualization solutions will find Windows 365 ideal for meeting the needs of flexible work*.</a:t>
            </a:r>
          </a:p>
          <a:p>
            <a:endParaRPr lang="en-US" b="0" i="1"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Deal for frequent remote work scenarios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Deploy pre-configured Windows 10 Cloud PCs for remote work with minimal security risk</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Prevent data leakage</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With MCA, ramp up and down as demand dictates </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endParaRPr lang="en-US" b="0" i="1" u="none" strike="noStrike">
              <a:solidFill>
                <a:srgbClr val="000000"/>
              </a:solidFill>
              <a:effectLst/>
              <a:latin typeface="Calibri" panose="020F0502020204030204" pitchFamily="34" charset="0"/>
            </a:endParaRPr>
          </a:p>
          <a:p>
            <a:r>
              <a:rPr lang="en-US" b="0" i="1" u="none" strike="noStrike">
                <a:solidFill>
                  <a:srgbClr val="000000"/>
                </a:solidFill>
                <a:effectLst/>
                <a:latin typeface="Calibri" panose="020F0502020204030204" pitchFamily="34" charset="0"/>
              </a:rPr>
              <a:t>* Remote work will often be an occasional use scenario, falling into the category of “infrequent use”. In this case, the consumption-based approach of AVD will be better suited to the task (we make “infrequent use” scenarios one of the primary criteria that would point a customer towards AVD over a monthly, fixed-cost solution represented by Windows 365. But as many companies won’t have the ability or appetite to deploy AVD, Windows 365 will be the choice in such cases.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530128"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3012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2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a:solidFill>
                  <a:srgbClr val="000000"/>
                </a:solidFill>
                <a:effectLst/>
                <a:latin typeface="Calibri" panose="020F0502020204030204" pitchFamily="34" charset="0"/>
              </a:rPr>
              <a:t>Organizations have long sought ways to more quickly and efficiently onboard limited-term team members and consultants. With Windows 365, contractors and consultants can be quickly and securely onboarded using their own company-issued PCs while keeping their employer’s and client’s environments completely separate. Interns and temp workers can be onboarded using lower-cost hardware without sacrificing PC performance.</a:t>
            </a:r>
            <a:r>
              <a:rPr lang="en-US" b="0" i="0">
                <a:solidFill>
                  <a:srgbClr val="000000"/>
                </a:solidFill>
                <a:effectLst/>
                <a:latin typeface="Calibri" panose="020F0502020204030204" pitchFamily="34" charset="0"/>
              </a:rPr>
              <a:t>​</a:t>
            </a:r>
          </a:p>
          <a:p>
            <a:endParaRPr lang="en-US"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Quickly and efficiently deploy a corporate Windows 10 environment on contractors’ and consultants’ employers’ PCs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Maintain complete separation of employer and client data and applications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Use lower cost hardware for temps and interns without sacrificing performance</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With MCA, deploy Cloud PCs for only the length of engagement/term</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Prevent data leakage by keeping company data centralized</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530128"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3012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636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spc="-2">
              <a:solidFill>
                <a:srgbClr val="505050"/>
              </a:solidFill>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530128"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3012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592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a:solidFill>
                  <a:srgbClr val="000000"/>
                </a:solidFill>
                <a:effectLst/>
                <a:latin typeface="Calibri" panose="020F0502020204030204" pitchFamily="34" charset="0"/>
              </a:rPr>
              <a:t>Windows 365 is ideal for employees who work from home for extended periods or require frequent remote access to company resources. The growth of flexible work scenarios as a business-as-usual paradigm means that employees will require access anywhere they happen to be. Organizations that are unable or unwilling to deploy traditional virtualization solutions will find Windows 365 ideal for meeting the needs of flexible work*.</a:t>
            </a:r>
          </a:p>
          <a:p>
            <a:endParaRPr lang="en-US" b="0" i="1"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deal for frequent remote work scenarios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Deploy pre-configured Windows 10 Cloud PCs for remote work with minimal security risk</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Prevent data leakage</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With MCA, ramp up and down as demand dictates </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endParaRPr lang="en-US" b="0" i="1" u="none" strike="noStrike">
              <a:solidFill>
                <a:srgbClr val="000000"/>
              </a:solidFill>
              <a:effectLst/>
              <a:latin typeface="Calibri" panose="020F0502020204030204" pitchFamily="34" charset="0"/>
            </a:endParaRPr>
          </a:p>
          <a:p>
            <a:r>
              <a:rPr lang="en-US" b="0" i="1" u="none" strike="noStrike">
                <a:solidFill>
                  <a:srgbClr val="000000"/>
                </a:solidFill>
                <a:effectLst/>
                <a:latin typeface="Calibri" panose="020F0502020204030204" pitchFamily="34" charset="0"/>
              </a:rPr>
              <a:t>* Remote work will often be an occasional use scenario, falling into the category of “infrequent use”. In this case, the consumption-based approach of AVD will be better suited to the task (we make “infrequent use” scenarios one of the primary criteria that would point a customer towards AVD over a monthly, fixed-cost solution represented by Windows 365. But as many companies won’t have the ability or appetite to deploy AVD, Windows 365 will be the choice in such cases.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530128"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3012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758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a:solidFill>
                  <a:srgbClr val="000000"/>
                </a:solidFill>
                <a:effectLst/>
                <a:latin typeface="Calibri" panose="020F0502020204030204" pitchFamily="34" charset="0"/>
              </a:rPr>
              <a:t>After years of focusing solely on enabling user-owned mobile devices, bring-your-own PC has become a high priority for many organizations. The explosion of flexible work locations and the lack of effective business continuity strategies exposed by COVID-19 brought home the need for a viable BYOPC solution. Windows 365 is ideal for organizations looking for a way to enable bring-your-own PC quickly and with minimal risk.</a:t>
            </a:r>
            <a:r>
              <a:rPr lang="en-US" b="0" i="0">
                <a:solidFill>
                  <a:srgbClr val="000000"/>
                </a:solidFill>
                <a:effectLst/>
                <a:latin typeface="Calibri" panose="020F0502020204030204" pitchFamily="34" charset="0"/>
              </a:rPr>
              <a:t>​</a:t>
            </a:r>
          </a:p>
          <a:p>
            <a:endParaRPr lang="en-US"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Quickly and efficiently deploy </a:t>
            </a:r>
            <a:r>
              <a:rPr lang="en-US" b="0" i="0" u="none" strike="noStrike" err="1">
                <a:solidFill>
                  <a:srgbClr val="000000"/>
                </a:solidFill>
                <a:effectLst/>
                <a:latin typeface="Calibri" panose="020F0502020204030204" pitchFamily="34" charset="0"/>
              </a:rPr>
              <a:t>cloudPCs</a:t>
            </a:r>
            <a:r>
              <a:rPr lang="en-US" b="0" i="0" u="none" strike="noStrike">
                <a:solidFill>
                  <a:srgbClr val="000000"/>
                </a:solidFill>
                <a:effectLst/>
                <a:latin typeface="Calibri" panose="020F0502020204030204" pitchFamily="34" charset="0"/>
              </a:rPr>
              <a:t> to any compatible user-owned device using the same tools you use to manage physical PCs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Mitigate the risk presented by un-managed user-owned devices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Prevent data leakage</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Provide a full Windows 10 personalized experience from the cloud</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Deploy and manage company apps using MEM</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Predictable, per-user monthly pricing</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530128"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3012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212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a:solidFill>
                  <a:srgbClr val="000000"/>
                </a:solidFill>
                <a:effectLst/>
                <a:latin typeface="Calibri" panose="020F0502020204030204" pitchFamily="34" charset="0"/>
              </a:rPr>
              <a:t>Organizations have long sought ways to more quickly and efficiently onboard limited-term team members and consultants. With Windows 365, contractors and consultants can be quickly and securely onboarded using their own company-issued PCs while keeping their employer’s and client’s environments completely separate. Interns and temp workers can be onboarded using lower-cost hardware without sacrificing PC performance.</a:t>
            </a:r>
            <a:r>
              <a:rPr lang="en-US" b="0" i="0">
                <a:solidFill>
                  <a:srgbClr val="000000"/>
                </a:solidFill>
                <a:effectLst/>
                <a:latin typeface="Calibri" panose="020F0502020204030204" pitchFamily="34" charset="0"/>
              </a:rPr>
              <a:t>​</a:t>
            </a:r>
          </a:p>
          <a:p>
            <a:endParaRPr lang="en-US"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Quickly and efficiently deploy a corporate Windows 10 environment on contractors’ and consultants’ employers’ PCs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Maintain complete separation of employer and client data and applications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Use lower cost hardware for temps and interns without sacrificing performance</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With MCA, deploy Cloud PCs for only the length of engagement/term</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Prevent data leakage by keeping company data centralized</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530128"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3012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66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spc="-2">
              <a:solidFill>
                <a:srgbClr val="505050"/>
              </a:solidFill>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2A814-E09D-4B8D-A9B5-6FE8F6C43F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78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276D-D46F-4BAB-ABBC-154BF04C7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86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276D-D46F-4BAB-ABBC-154BF04C7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1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276D-D46F-4BAB-ABBC-154BF04C7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15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276D-D46F-4BAB-ABBC-154BF04C7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1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276D-D46F-4BAB-ABBC-154BF04C7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5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276D-D46F-4BAB-ABBC-154BF04C7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7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FABA5-FC17-B14D-AF82-6A8E3FAE3F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49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and half-pag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E99D50-1419-4150-A0DB-542D19C4201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698500" y="2652164"/>
            <a:ext cx="5439039" cy="2889465"/>
          </a:xfrm>
          <a:prstGeom prst="rect">
            <a:avLst/>
          </a:prstGeom>
        </p:spPr>
        <p:txBody>
          <a:bodyPr lIns="0" tIns="0" rIns="0" bIns="0"/>
          <a:lstStyle>
            <a:lvl1pPr>
              <a:lnSpc>
                <a:spcPct val="100000"/>
              </a:lnSpc>
              <a:spcAft>
                <a:spcPts val="667"/>
              </a:spcAft>
              <a:defRPr lang="en-US" sz="3600" kern="1200" spc="0" baseline="0" noProof="0" dirty="0">
                <a:solidFill>
                  <a:schemeClr val="accent3"/>
                </a:solidFill>
                <a:latin typeface="Segoe UI Variable Text Semibold" pitchFamily="2" charset="0"/>
                <a:ea typeface="+mn-ea"/>
                <a:cs typeface="Segoe UI Variable Text Semibold" pitchFamily="2" charset="0"/>
              </a:defRPr>
            </a:lvl1pPr>
          </a:lstStyle>
          <a:p>
            <a:r>
              <a:rPr lang="en-US" noProof="0"/>
              <a:t>Click to edit copy</a:t>
            </a:r>
          </a:p>
        </p:txBody>
      </p:sp>
      <p:pic>
        <p:nvPicPr>
          <p:cNvPr id="9" name="Graphic 8">
            <a:extLst>
              <a:ext uri="{FF2B5EF4-FFF2-40B4-BE49-F238E27FC236}">
                <a16:creationId xmlns:a16="http://schemas.microsoft.com/office/drawing/2014/main" id="{1412B71E-3F07-4A94-8A3A-ECD34AD13A6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8500" y="702982"/>
            <a:ext cx="1812544" cy="292608"/>
          </a:xfrm>
          <a:prstGeom prst="rect">
            <a:avLst/>
          </a:prstGeom>
        </p:spPr>
      </p:pic>
    </p:spTree>
    <p:extLst>
      <p:ext uri="{BB962C8B-B14F-4D97-AF65-F5344CB8AC3E}">
        <p14:creationId xmlns:p14="http://schemas.microsoft.com/office/powerpoint/2010/main" val="4059474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6_Presentation content slide with subtitle and 3 columns - large middle column on white background">
    <p:bg>
      <p:bgPr>
        <a:solidFill>
          <a:schemeClr val="bg1"/>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10934700"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52393618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D6E576-9B01-4C77-B3EC-FB0CB22B4DA0}"/>
              </a:ext>
            </a:extLst>
          </p:cNvPr>
          <p:cNvGrpSpPr/>
          <p:nvPr userDrawn="1"/>
        </p:nvGrpSpPr>
        <p:grpSpPr>
          <a:xfrm>
            <a:off x="-1" y="0"/>
            <a:ext cx="12192001" cy="6858000"/>
            <a:chOff x="-1" y="0"/>
            <a:chExt cx="12192001" cy="6858000"/>
          </a:xfrm>
        </p:grpSpPr>
        <p:pic>
          <p:nvPicPr>
            <p:cNvPr id="4" name="Picture 3">
              <a:extLst>
                <a:ext uri="{FF2B5EF4-FFF2-40B4-BE49-F238E27FC236}">
                  <a16:creationId xmlns:a16="http://schemas.microsoft.com/office/drawing/2014/main" id="{F19E5F4A-027A-4428-B6A0-1B51C323AFC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2956560" y="0"/>
              <a:ext cx="9235440" cy="6858000"/>
            </a:xfrm>
            <a:prstGeom prst="rect">
              <a:avLst/>
            </a:prstGeom>
          </p:spPr>
        </p:pic>
        <p:sp>
          <p:nvSpPr>
            <p:cNvPr id="5" name="Rectangle 4">
              <a:extLst>
                <a:ext uri="{FF2B5EF4-FFF2-40B4-BE49-F238E27FC236}">
                  <a16:creationId xmlns:a16="http://schemas.microsoft.com/office/drawing/2014/main" id="{ED5F1013-55B4-479C-A56B-ADB3649924DF}"/>
                </a:ext>
              </a:extLst>
            </p:cNvPr>
            <p:cNvSpPr/>
            <p:nvPr userDrawn="1"/>
          </p:nvSpPr>
          <p:spPr bwMode="auto">
            <a:xfrm rot="16200000">
              <a:off x="-609599" y="609598"/>
              <a:ext cx="6857999" cy="5638803"/>
            </a:xfrm>
            <a:prstGeom prst="rect">
              <a:avLst/>
            </a:prstGeom>
            <a:gradFill flip="none" rotWithShape="1">
              <a:gsLst>
                <a:gs pos="100000">
                  <a:srgbClr val="CFE6FF">
                    <a:alpha val="0"/>
                  </a:srgbClr>
                </a:gs>
                <a:gs pos="66000">
                  <a:srgbClr val="CFE6FF"/>
                </a:gs>
              </a:gsLst>
              <a:lin ang="54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p:cNvSpPr>
            <a:spLocks noGrp="1"/>
          </p:cNvSpPr>
          <p:nvPr>
            <p:ph type="title" hasCustomPrompt="1"/>
          </p:nvPr>
        </p:nvSpPr>
        <p:spPr>
          <a:xfrm>
            <a:off x="588263" y="2362663"/>
            <a:ext cx="11018520" cy="498598"/>
          </a:xfrm>
          <a:prstGeom prst="rect">
            <a:avLst/>
          </a:prstGeom>
          <a:noFill/>
        </p:spPr>
        <p:txBody>
          <a:bodyPr vert="horz" wrap="square" lIns="0" tIns="0" rIns="0" bIns="0" rtlCol="0" anchor="t" anchorCtr="0">
            <a:spAutoFit/>
          </a:bodyPr>
          <a:lstStyle>
            <a:lvl1pPr marL="0" algn="l" defTabSz="932742" rtl="0" eaLnBrk="1" latinLnBrk="0" hangingPunct="1">
              <a:lnSpc>
                <a:spcPct val="90000"/>
              </a:lnSpc>
              <a:spcBef>
                <a:spcPct val="0"/>
              </a:spcBef>
              <a:spcAft>
                <a:spcPts val="1000"/>
              </a:spcAft>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774524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text side by s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6DA3E1-20F5-401B-8E1C-26C152BF9B6C}"/>
              </a:ext>
            </a:extLst>
          </p:cNvPr>
          <p:cNvGrpSpPr/>
          <p:nvPr userDrawn="1"/>
        </p:nvGrpSpPr>
        <p:grpSpPr>
          <a:xfrm>
            <a:off x="4267200" y="-13"/>
            <a:ext cx="7924800" cy="6858013"/>
            <a:chOff x="4267200" y="-13"/>
            <a:chExt cx="7924800" cy="6858013"/>
          </a:xfrm>
        </p:grpSpPr>
        <p:pic>
          <p:nvPicPr>
            <p:cNvPr id="7" name="Picture 6">
              <a:extLst>
                <a:ext uri="{FF2B5EF4-FFF2-40B4-BE49-F238E27FC236}">
                  <a16:creationId xmlns:a16="http://schemas.microsoft.com/office/drawing/2014/main" id="{791CB7A3-ACB6-4860-A4FB-6D2138761D4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67200" y="0"/>
              <a:ext cx="7924800" cy="6858000"/>
            </a:xfrm>
            <a:prstGeom prst="rect">
              <a:avLst/>
            </a:prstGeom>
          </p:spPr>
        </p:pic>
        <p:sp>
          <p:nvSpPr>
            <p:cNvPr id="10" name="Rectangle 9">
              <a:extLst>
                <a:ext uri="{FF2B5EF4-FFF2-40B4-BE49-F238E27FC236}">
                  <a16:creationId xmlns:a16="http://schemas.microsoft.com/office/drawing/2014/main" id="{C29836E0-913A-413C-9FE3-661C070615EF}"/>
                </a:ext>
              </a:extLst>
            </p:cNvPr>
            <p:cNvSpPr/>
            <p:nvPr userDrawn="1"/>
          </p:nvSpPr>
          <p:spPr bwMode="auto">
            <a:xfrm rot="16200000">
              <a:off x="1523036" y="2744151"/>
              <a:ext cx="6857999" cy="1369671"/>
            </a:xfrm>
            <a:prstGeom prst="rect">
              <a:avLst/>
            </a:prstGeom>
            <a:gradFill flip="none" rotWithShape="1">
              <a:gsLst>
                <a:gs pos="100000">
                  <a:srgbClr val="F5F9FC">
                    <a:alpha val="0"/>
                  </a:srgbClr>
                </a:gs>
                <a:gs pos="0">
                  <a:srgbClr val="F5F9FC"/>
                </a:gs>
              </a:gsLst>
              <a:lin ang="54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5" name="Title 4">
            <a:extLst>
              <a:ext uri="{FF2B5EF4-FFF2-40B4-BE49-F238E27FC236}">
                <a16:creationId xmlns:a16="http://schemas.microsoft.com/office/drawing/2014/main" id="{CCF6E003-50E5-45D8-A623-8E629A545CBD}"/>
              </a:ext>
            </a:extLst>
          </p:cNvPr>
          <p:cNvSpPr>
            <a:spLocks noGrp="1"/>
          </p:cNvSpPr>
          <p:nvPr>
            <p:ph type="title"/>
          </p:nvPr>
        </p:nvSpPr>
        <p:spPr>
          <a:xfrm>
            <a:off x="588263" y="2998113"/>
            <a:ext cx="3291840" cy="861774"/>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accent3"/>
                </a:solidFill>
                <a:effectLst/>
                <a:latin typeface="+mj-lt"/>
                <a:ea typeface="+mn-ea"/>
                <a:cs typeface="Segoe UI" pitchFamily="34" charset="0"/>
              </a:defRPr>
            </a:lvl1pPr>
          </a:lstStyle>
          <a:p>
            <a:r>
              <a:rPr lang="en-US"/>
              <a:t>Click to edit Master title style</a:t>
            </a:r>
          </a:p>
        </p:txBody>
      </p:sp>
      <p:sp>
        <p:nvSpPr>
          <p:cNvPr id="9" name="Text Placeholder 6">
            <a:extLst>
              <a:ext uri="{FF2B5EF4-FFF2-40B4-BE49-F238E27FC236}">
                <a16:creationId xmlns:a16="http://schemas.microsoft.com/office/drawing/2014/main" id="{72EB1DF2-9C1E-4330-AA78-349E6ABB4CED}"/>
              </a:ext>
            </a:extLst>
          </p:cNvPr>
          <p:cNvSpPr>
            <a:spLocks noGrp="1"/>
          </p:cNvSpPr>
          <p:nvPr>
            <p:ph type="body" sz="quarter" idx="11"/>
          </p:nvPr>
        </p:nvSpPr>
        <p:spPr>
          <a:xfrm>
            <a:off x="4938315" y="3211969"/>
            <a:ext cx="6669658" cy="430887"/>
          </a:xfrm>
          <a:prstGeom prst="rect">
            <a:avLst/>
          </a:prstGeom>
        </p:spPr>
        <p:txBody>
          <a:bodyPr anchor="ctr" anchorCtr="0"/>
          <a:lstStyle>
            <a:lvl1pPr marL="0" indent="0">
              <a:spcAft>
                <a:spcPts val="1200"/>
              </a:spcAft>
              <a:buNone/>
              <a:defRPr sz="28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92370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B4354C-70C5-4C9C-BC61-4FDF7DF689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685800" y="6433899"/>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pt-BR" sz="700" dirty="0">
                <a:solidFill>
                  <a:schemeClr val="bg2"/>
                </a:solidFill>
                <a:cs typeface="Segoe UI" pitchFamily="34" charset="0"/>
              </a:rPr>
              <a:t>© Copyright Microsoft Corporation. Todos os direitos reservados.</a:t>
            </a:r>
            <a:endParaRPr lang="en-US" sz="700" dirty="0">
              <a:solidFill>
                <a:schemeClr val="bg2"/>
              </a:solidFill>
              <a:cs typeface="Segoe UI" pitchFamily="34" charset="0"/>
            </a:endParaRPr>
          </a:p>
        </p:txBody>
      </p:sp>
      <p:sp>
        <p:nvSpPr>
          <p:cNvPr id="8" name="Title">
            <a:extLst>
              <a:ext uri="{FF2B5EF4-FFF2-40B4-BE49-F238E27FC236}">
                <a16:creationId xmlns:a16="http://schemas.microsoft.com/office/drawing/2014/main" id="{42869201-E701-4BD0-AA9C-FC92A7F813F4}"/>
              </a:ext>
            </a:extLst>
          </p:cNvPr>
          <p:cNvSpPr>
            <a:spLocks noGrp="1"/>
          </p:cNvSpPr>
          <p:nvPr>
            <p:ph type="title" hasCustomPrompt="1"/>
          </p:nvPr>
        </p:nvSpPr>
        <p:spPr>
          <a:xfrm>
            <a:off x="685800" y="1946109"/>
            <a:ext cx="5451739" cy="2889465"/>
          </a:xfrm>
          <a:prstGeom prst="rect">
            <a:avLst/>
          </a:prstGeom>
        </p:spPr>
        <p:txBody>
          <a:bodyPr lIns="0" tIns="0" rIns="0" bIns="0"/>
          <a:lstStyle>
            <a:lvl1pPr>
              <a:lnSpc>
                <a:spcPct val="100000"/>
              </a:lnSpc>
              <a:spcAft>
                <a:spcPts val="667"/>
              </a:spcAft>
              <a:defRPr lang="en-US" sz="3600" kern="1200" spc="0" baseline="0" noProof="0" dirty="0">
                <a:solidFill>
                  <a:schemeClr val="accent3"/>
                </a:solidFill>
                <a:latin typeface="Segoe UI Variable Text Semibold" pitchFamily="2" charset="0"/>
                <a:ea typeface="+mn-ea"/>
                <a:cs typeface="Segoe UI Variable Text Semibold" pitchFamily="2" charset="0"/>
              </a:defRPr>
            </a:lvl1pPr>
          </a:lstStyle>
          <a:p>
            <a:r>
              <a:rPr lang="en-US" noProof="0"/>
              <a:t>Click to edit copy</a:t>
            </a:r>
          </a:p>
        </p:txBody>
      </p:sp>
      <p:pic>
        <p:nvPicPr>
          <p:cNvPr id="6" name="Graphic 5">
            <a:extLst>
              <a:ext uri="{FF2B5EF4-FFF2-40B4-BE49-F238E27FC236}">
                <a16:creationId xmlns:a16="http://schemas.microsoft.com/office/drawing/2014/main" id="{368C83C0-288A-4D18-870C-0433BF58FEB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8500" y="702982"/>
            <a:ext cx="1812544" cy="292608"/>
          </a:xfrm>
          <a:prstGeom prst="rect">
            <a:avLst/>
          </a:prstGeom>
        </p:spPr>
      </p:pic>
    </p:spTree>
    <p:extLst>
      <p:ext uri="{BB962C8B-B14F-4D97-AF65-F5344CB8AC3E}">
        <p14:creationId xmlns:p14="http://schemas.microsoft.com/office/powerpoint/2010/main" val="29917543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84058" y="549454"/>
            <a:ext cx="5988592" cy="148952"/>
          </a:xfrm>
        </p:spPr>
        <p:txBody>
          <a:bodyPr lIns="0" tIns="0" rIns="0" bIns="0"/>
          <a:lstStyle>
            <a:lvl1pPr>
              <a:defRPr sz="968" b="1" i="0">
                <a:solidFill>
                  <a:schemeClr val="bg1"/>
                </a:solidFill>
                <a:latin typeface="SegoeUI-Semibold"/>
                <a:cs typeface="SegoeUI-Semi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Tree>
    <p:extLst>
      <p:ext uri="{BB962C8B-B14F-4D97-AF65-F5344CB8AC3E}">
        <p14:creationId xmlns:p14="http://schemas.microsoft.com/office/powerpoint/2010/main" val="381805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05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Placeholder 1">
            <a:extLst>
              <a:ext uri="{FF2B5EF4-FFF2-40B4-BE49-F238E27FC236}">
                <a16:creationId xmlns:a16="http://schemas.microsoft.com/office/drawing/2014/main" id="{3A0FFFD6-74A7-4D2C-8B5F-8FF0AED2B6A4}"/>
              </a:ext>
            </a:extLst>
          </p:cNvPr>
          <p:cNvSpPr>
            <a:spLocks noGrp="1"/>
          </p:cNvSpPr>
          <p:nvPr>
            <p:ph type="title"/>
          </p:nvPr>
        </p:nvSpPr>
        <p:spPr>
          <a:xfrm>
            <a:off x="685799" y="628651"/>
            <a:ext cx="10667997" cy="430887"/>
          </a:xfrm>
          <a:prstGeom prst="rect">
            <a:avLst/>
          </a:prstGeom>
        </p:spPr>
        <p:txBody>
          <a:bodyPr vert="horz" wrap="square" lIns="0" tIns="0" rIns="0" bIns="0" rtlCol="0" anchor="t">
            <a:spAutoFit/>
          </a:bodyPr>
          <a:lstStyle/>
          <a:p>
            <a:pPr lvl="0">
              <a:lnSpc>
                <a:spcPct val="100000"/>
              </a:lnSpc>
              <a:spcBef>
                <a:spcPts val="0"/>
              </a:spcBef>
              <a:spcAft>
                <a:spcPts val="667"/>
              </a:spcAft>
            </a:pPr>
            <a:r>
              <a:rPr lang="en-US"/>
              <a:t>Click to edit Master title style</a:t>
            </a:r>
          </a:p>
        </p:txBody>
      </p:sp>
      <p:sp>
        <p:nvSpPr>
          <p:cNvPr id="4" name="Text Placeholder 3">
            <a:extLst>
              <a:ext uri="{FF2B5EF4-FFF2-40B4-BE49-F238E27FC236}">
                <a16:creationId xmlns:a16="http://schemas.microsoft.com/office/drawing/2014/main" id="{7959CD5E-5059-44A6-891B-2D19594F4883}"/>
              </a:ext>
            </a:extLst>
          </p:cNvPr>
          <p:cNvSpPr>
            <a:spLocks noGrp="1"/>
          </p:cNvSpPr>
          <p:nvPr>
            <p:ph type="body" idx="1"/>
          </p:nvPr>
        </p:nvSpPr>
        <p:spPr>
          <a:xfrm>
            <a:off x="685799" y="1428478"/>
            <a:ext cx="10668000" cy="4748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30897"/>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201" r:id="rId3"/>
    <p:sldLayoutId id="2147484203" r:id="rId4"/>
    <p:sldLayoutId id="2147484204" r:id="rId5"/>
    <p:sldLayoutId id="2147484208" r:id="rId6"/>
    <p:sldLayoutId id="2147484209" r:id="rId7"/>
  </p:sldLayoutIdLst>
  <p:transition>
    <p:fade/>
  </p:transition>
  <p:hf hdr="0" dt="0"/>
  <p:txStyles>
    <p:titleStyle>
      <a:lvl1pPr algn="l" defTabSz="932667" rtl="0" eaLnBrk="1" latinLnBrk="0" hangingPunct="1">
        <a:lnSpc>
          <a:spcPct val="110000"/>
        </a:lnSpc>
        <a:spcBef>
          <a:spcPct val="0"/>
        </a:spcBef>
        <a:spcAft>
          <a:spcPts val="1000"/>
        </a:spcAft>
        <a:buNone/>
        <a:defRPr lang="en-US" sz="2800" b="0" kern="1200" cap="none" spc="0" baseline="0" smtClean="0">
          <a:ln w="3175">
            <a:noFill/>
          </a:ln>
          <a:solidFill>
            <a:schemeClr val="tx1"/>
          </a:soli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800" kern="1200" spc="0" baseline="0">
          <a:solidFill>
            <a:schemeClr val="tx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2.jpe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18/10/relationships/comments" Target="../comments/modernComment_7FFFCB6E_BFCCE7F6.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CB6F_F1F3267A.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ustomers.microsoft.com/en-us/story/1394372441759478452-nunavut-government-windows-365" TargetMode="Externa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CA0C32-A2CC-4363-9BC4-A1421238513C}"/>
              </a:ext>
            </a:extLst>
          </p:cNvPr>
          <p:cNvSpPr>
            <a:spLocks noGrp="1"/>
          </p:cNvSpPr>
          <p:nvPr>
            <p:ph type="title"/>
          </p:nvPr>
        </p:nvSpPr>
        <p:spPr>
          <a:xfrm>
            <a:off x="685800" y="2652164"/>
            <a:ext cx="3746863" cy="1107996"/>
          </a:xfrm>
        </p:spPr>
        <p:txBody>
          <a:bodyPr/>
          <a:lstStyle/>
          <a:p>
            <a:r>
              <a:rPr lang="pt-br" dirty="0"/>
              <a:t>Cenários de clientes SMB</a:t>
            </a:r>
            <a:endParaRPr lang="en-US" dirty="0"/>
          </a:p>
        </p:txBody>
      </p:sp>
    </p:spTree>
    <p:extLst>
      <p:ext uri="{BB962C8B-B14F-4D97-AF65-F5344CB8AC3E}">
        <p14:creationId xmlns:p14="http://schemas.microsoft.com/office/powerpoint/2010/main" val="19602314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2A1C49-D6B6-447B-820E-BDA8E6951545}"/>
              </a:ext>
            </a:extLst>
          </p:cNvPr>
          <p:cNvSpPr>
            <a:spLocks noGrp="1"/>
          </p:cNvSpPr>
          <p:nvPr>
            <p:ph type="title"/>
          </p:nvPr>
        </p:nvSpPr>
        <p:spPr>
          <a:xfrm>
            <a:off x="685800" y="1946109"/>
            <a:ext cx="5451739" cy="2889465"/>
          </a:xfrm>
        </p:spPr>
        <p:txBody>
          <a:bodyPr/>
          <a:lstStyle/>
          <a:p>
            <a:r>
              <a:rPr lang="pt-br"/>
              <a:t>Obrigado.</a:t>
            </a:r>
          </a:p>
        </p:txBody>
      </p:sp>
    </p:spTree>
    <p:extLst>
      <p:ext uri="{BB962C8B-B14F-4D97-AF65-F5344CB8AC3E}">
        <p14:creationId xmlns:p14="http://schemas.microsoft.com/office/powerpoint/2010/main" val="7328578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 name="Grupo 38">
            <a:extLst>
              <a:ext uri="{FF2B5EF4-FFF2-40B4-BE49-F238E27FC236}">
                <a16:creationId xmlns:a16="http://schemas.microsoft.com/office/drawing/2014/main" id="{3D85AE77-954B-4D8B-A076-6A8BF465E047}"/>
              </a:ext>
              <a:ext uri="{C183D7F6-B498-43B3-948B-1728B52AA6E4}">
                <adec:decorative xmlns:adec="http://schemas.microsoft.com/office/drawing/2017/decorative" val="1"/>
              </a:ext>
            </a:extLst>
          </p:cNvPr>
          <p:cNvGrpSpPr/>
          <p:nvPr/>
        </p:nvGrpSpPr>
        <p:grpSpPr>
          <a:xfrm>
            <a:off x="0" y="0"/>
            <a:ext cx="12212954" cy="6859523"/>
            <a:chOff x="0" y="-685800"/>
            <a:chExt cx="14655544" cy="8231428"/>
          </a:xfrm>
        </p:grpSpPr>
        <p:pic>
          <p:nvPicPr>
            <p:cNvPr id="40" name="Imagen 39">
              <a:extLst>
                <a:ext uri="{FF2B5EF4-FFF2-40B4-BE49-F238E27FC236}">
                  <a16:creationId xmlns:a16="http://schemas.microsoft.com/office/drawing/2014/main" id="{02B0AC56-49F8-49AE-A953-B9B2B54314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089"/>
            <a:stretch/>
          </p:blipFill>
          <p:spPr>
            <a:xfrm>
              <a:off x="0" y="-685800"/>
              <a:ext cx="14647718" cy="8229600"/>
            </a:xfrm>
            <a:prstGeom prst="rect">
              <a:avLst/>
            </a:prstGeom>
          </p:spPr>
        </p:pic>
        <p:sp>
          <p:nvSpPr>
            <p:cNvPr id="41" name="Rounded Rectangle 9">
              <a:extLst>
                <a:ext uri="{FF2B5EF4-FFF2-40B4-BE49-F238E27FC236}">
                  <a16:creationId xmlns:a16="http://schemas.microsoft.com/office/drawing/2014/main" id="{4D440021-8F5D-4303-AF1D-508F4D66EC24}"/>
                </a:ext>
                <a:ext uri="{C183D7F6-B498-43B3-948B-1728B52AA6E4}">
                  <adec:decorative xmlns:adec="http://schemas.microsoft.com/office/drawing/2017/decorative" val="1"/>
                </a:ext>
              </a:extLst>
            </p:cNvPr>
            <p:cNvSpPr/>
            <p:nvPr/>
          </p:nvSpPr>
          <p:spPr>
            <a:xfrm>
              <a:off x="650328" y="368592"/>
              <a:ext cx="13258800" cy="6248400"/>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pic>
          <p:nvPicPr>
            <p:cNvPr id="42" name="Imagen 41">
              <a:extLst>
                <a:ext uri="{FF2B5EF4-FFF2-40B4-BE49-F238E27FC236}">
                  <a16:creationId xmlns:a16="http://schemas.microsoft.com/office/drawing/2014/main" id="{B02DF857-DC13-4A76-8EAC-1762AAB7E2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383"/>
            <a:stretch/>
          </p:blipFill>
          <p:spPr>
            <a:xfrm>
              <a:off x="7826" y="3355687"/>
              <a:ext cx="14647718" cy="4189941"/>
            </a:xfrm>
            <a:prstGeom prst="rect">
              <a:avLst/>
            </a:prstGeom>
          </p:spPr>
        </p:pic>
      </p:grpSp>
      <p:sp>
        <p:nvSpPr>
          <p:cNvPr id="66" name="Rounded Rectangle 65">
            <a:extLst>
              <a:ext uri="{FF2B5EF4-FFF2-40B4-BE49-F238E27FC236}">
                <a16:creationId xmlns:a16="http://schemas.microsoft.com/office/drawing/2014/main" id="{BBD9466D-F1D9-CD4C-8A8A-D53D10378D3B}"/>
              </a:ext>
              <a:ext uri="{C183D7F6-B498-43B3-948B-1728B52AA6E4}">
                <adec:decorative xmlns:adec="http://schemas.microsoft.com/office/drawing/2017/decorative" val="1"/>
              </a:ext>
            </a:extLst>
          </p:cNvPr>
          <p:cNvSpPr/>
          <p:nvPr/>
        </p:nvSpPr>
        <p:spPr>
          <a:xfrm>
            <a:off x="7819181" y="2714465"/>
            <a:ext cx="3785360" cy="1982463"/>
          </a:xfrm>
          <a:prstGeom prst="roundRect">
            <a:avLst>
              <a:gd name="adj" fmla="val 11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67" name="object 16">
            <a:extLst>
              <a:ext uri="{FF2B5EF4-FFF2-40B4-BE49-F238E27FC236}">
                <a16:creationId xmlns:a16="http://schemas.microsoft.com/office/drawing/2014/main" id="{5A866479-58B5-9C43-B39E-FB096C17923C}"/>
              </a:ext>
            </a:extLst>
          </p:cNvPr>
          <p:cNvSpPr txBox="1">
            <a:spLocks noGrp="1"/>
          </p:cNvSpPr>
          <p:nvPr>
            <p:ph type="title"/>
          </p:nvPr>
        </p:nvSpPr>
        <p:spPr>
          <a:xfrm>
            <a:off x="8163297" y="3643277"/>
            <a:ext cx="2874367" cy="738600"/>
          </a:xfrm>
          <a:prstGeom prst="rect">
            <a:avLst/>
          </a:prstGeom>
        </p:spPr>
        <p:txBody>
          <a:bodyPr vert="horz" wrap="square" lIns="0" tIns="0" rIns="0" bIns="0" rtlCol="0">
            <a:spAutoFit/>
          </a:bodyPr>
          <a:lstStyle/>
          <a:p>
            <a:pPr marL="6146" algn="l">
              <a:lnSpc>
                <a:spcPts val="3000"/>
              </a:lnSpc>
            </a:pPr>
            <a:r>
              <a:rPr lang="pt-br" sz="1083" dirty="0">
                <a:solidFill>
                  <a:schemeClr val="tx1"/>
                </a:solidFill>
                <a:latin typeface="Segoe UI Semibold" panose="020B0502040204020203" pitchFamily="34" charset="0"/>
                <a:cs typeface="Segoe UI Semibold" panose="020B0502040204020203" pitchFamily="34" charset="0"/>
              </a:rPr>
              <a:t>História</a:t>
            </a:r>
            <a:br/>
            <a:r>
              <a:rPr lang="pt-br" sz="2250" dirty="0">
                <a:solidFill>
                  <a:schemeClr val="tx1"/>
                </a:solidFill>
                <a:latin typeface="Segoe UI Semibold" panose="020B0502040204020203" pitchFamily="34" charset="0"/>
                <a:cs typeface="Segoe UI Semibold" panose="020B0502040204020203" pitchFamily="34" charset="0"/>
              </a:rPr>
              <a:t>Apoio ao crescimento</a:t>
            </a:r>
            <a:endParaRPr sz="2250" dirty="0">
              <a:solidFill>
                <a:schemeClr val="tx1"/>
              </a:solidFill>
              <a:latin typeface="Segoe UI Semibold" panose="020B0502040204020203" pitchFamily="34" charset="0"/>
              <a:cs typeface="Segoe UI Semibold" panose="020B0502040204020203" pitchFamily="34" charset="0"/>
            </a:endParaRPr>
          </a:p>
        </p:txBody>
      </p:sp>
      <p:sp>
        <p:nvSpPr>
          <p:cNvPr id="89" name="object 16">
            <a:extLst>
              <a:ext uri="{FF2B5EF4-FFF2-40B4-BE49-F238E27FC236}">
                <a16:creationId xmlns:a16="http://schemas.microsoft.com/office/drawing/2014/main" id="{ECB45AC0-CC3B-A34B-9790-39E1D9307D1A}"/>
              </a:ext>
            </a:extLst>
          </p:cNvPr>
          <p:cNvSpPr txBox="1">
            <a:spLocks/>
          </p:cNvSpPr>
          <p:nvPr/>
        </p:nvSpPr>
        <p:spPr>
          <a:xfrm>
            <a:off x="889669" y="1138801"/>
            <a:ext cx="3648808" cy="346249"/>
          </a:xfrm>
          <a:prstGeom prst="rect">
            <a:avLst/>
          </a:prstGeom>
        </p:spPr>
        <p:txBody>
          <a:bodyPr vert="horz" wrap="square" lIns="0" tIns="0" rIns="0" bIns="0" rtlCol="0">
            <a:spAutoFit/>
          </a:bodyPr>
          <a:lstStyle>
            <a:lvl1pPr>
              <a:defRPr>
                <a:latin typeface="+mj-lt"/>
                <a:ea typeface="+mj-ea"/>
                <a:cs typeface="+mj-cs"/>
              </a:defRPr>
            </a:lvl1pPr>
          </a:lstStyle>
          <a:p>
            <a:pPr marL="6146" defTabSz="761970">
              <a:spcBef>
                <a:spcPts val="48"/>
              </a:spcBef>
            </a:pPr>
            <a:r>
              <a:rPr lang="pt-br" sz="2250" kern="0">
                <a:solidFill>
                  <a:srgbClr val="243A5E"/>
                </a:solidFill>
                <a:latin typeface="Segoe UI Semibold" panose="020B0502040204020203" pitchFamily="34" charset="0"/>
                <a:cs typeface="Segoe UI Semibold" panose="020B0502040204020203" pitchFamily="34" charset="0"/>
              </a:rPr>
              <a:t>SMB</a:t>
            </a:r>
          </a:p>
        </p:txBody>
      </p:sp>
      <p:sp>
        <p:nvSpPr>
          <p:cNvPr id="32" name="TextBox 31">
            <a:extLst>
              <a:ext uri="{FF2B5EF4-FFF2-40B4-BE49-F238E27FC236}">
                <a16:creationId xmlns:a16="http://schemas.microsoft.com/office/drawing/2014/main" id="{50071C8F-3FF1-4A7D-AB80-6A97D454C811}"/>
              </a:ext>
            </a:extLst>
          </p:cNvPr>
          <p:cNvSpPr txBox="1"/>
          <p:nvPr/>
        </p:nvSpPr>
        <p:spPr>
          <a:xfrm>
            <a:off x="837275" y="1575134"/>
            <a:ext cx="6644460" cy="847476"/>
          </a:xfrm>
          <a:prstGeom prst="rect">
            <a:avLst/>
          </a:prstGeom>
          <a:noFill/>
        </p:spPr>
        <p:txBody>
          <a:bodyPr wrap="square">
            <a:spAutoFit/>
          </a:bodyPr>
          <a:lstStyle/>
          <a:p>
            <a:pPr defTabSz="441756">
              <a:lnSpc>
                <a:spcPts val="1167"/>
              </a:lnSpc>
            </a:pPr>
            <a:r>
              <a:rPr lang="pt-br" sz="833" spc="-2" dirty="0">
                <a:solidFill>
                  <a:srgbClr val="505050"/>
                </a:solidFill>
                <a:latin typeface="Segoe UI"/>
                <a:cs typeface="Segoe UI"/>
              </a:rPr>
              <a:t>A Fabrikam é uma empresa de pequeno a médio porte com mais de 100 funcionários. Nos últimos dois anos, a empresa vem crescendo; seus produtos e serviços são um sucesso entre os clientes. A equipe de liderança da empresa estabeleceu algumas metas ambiciosas de crescimento, incluindo expansão regional e uma grande iniciativa de contratação. O primeiro Cloud PC do mundo, Windows 365, foi projetado para ajudar empresas como a Fabrikam em suas oportunidades de crescimento, pois permanecem conectadas, produtivas </a:t>
            </a:r>
            <a:br>
              <a:rPr lang="pt-br" sz="833" spc="-2" dirty="0">
                <a:solidFill>
                  <a:srgbClr val="505050"/>
                </a:solidFill>
                <a:latin typeface="Segoe UI"/>
                <a:cs typeface="Segoe UI"/>
              </a:rPr>
            </a:br>
            <a:r>
              <a:rPr lang="pt-br" sz="833" spc="-2" dirty="0">
                <a:solidFill>
                  <a:srgbClr val="505050"/>
                </a:solidFill>
                <a:latin typeface="Segoe UI"/>
                <a:cs typeface="Segoe UI"/>
              </a:rPr>
              <a:t>e seguras com soluções prontas para usar do Windows 365.</a:t>
            </a:r>
          </a:p>
        </p:txBody>
      </p:sp>
      <p:pic>
        <p:nvPicPr>
          <p:cNvPr id="65" name="!!Picture 64">
            <a:extLst>
              <a:ext uri="{FF2B5EF4-FFF2-40B4-BE49-F238E27FC236}">
                <a16:creationId xmlns:a16="http://schemas.microsoft.com/office/drawing/2014/main" id="{C7D40595-EC96-FC48-BAA3-72A0A82ADAE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7776" y="2717007"/>
            <a:ext cx="1765534" cy="1169322"/>
          </a:xfrm>
          <a:custGeom>
            <a:avLst/>
            <a:gdLst>
              <a:gd name="connsiteX0" fmla="*/ 52900 w 2118641"/>
              <a:gd name="connsiteY0" fmla="*/ 0 h 1403186"/>
              <a:gd name="connsiteX1" fmla="*/ 2065741 w 2118641"/>
              <a:gd name="connsiteY1" fmla="*/ 0 h 1403186"/>
              <a:gd name="connsiteX2" fmla="*/ 2118641 w 2118641"/>
              <a:gd name="connsiteY2" fmla="*/ 52900 h 1403186"/>
              <a:gd name="connsiteX3" fmla="*/ 2118641 w 2118641"/>
              <a:gd name="connsiteY3" fmla="*/ 1350286 h 1403186"/>
              <a:gd name="connsiteX4" fmla="*/ 2065741 w 2118641"/>
              <a:gd name="connsiteY4" fmla="*/ 1403186 h 1403186"/>
              <a:gd name="connsiteX5" fmla="*/ 52900 w 2118641"/>
              <a:gd name="connsiteY5" fmla="*/ 1403186 h 1403186"/>
              <a:gd name="connsiteX6" fmla="*/ 0 w 2118641"/>
              <a:gd name="connsiteY6" fmla="*/ 1350286 h 1403186"/>
              <a:gd name="connsiteX7" fmla="*/ 0 w 2118641"/>
              <a:gd name="connsiteY7" fmla="*/ 52900 h 1403186"/>
              <a:gd name="connsiteX8" fmla="*/ 52900 w 2118641"/>
              <a:gd name="connsiteY8" fmla="*/ 0 h 140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641" h="1403186">
                <a:moveTo>
                  <a:pt x="52900" y="0"/>
                </a:moveTo>
                <a:lnTo>
                  <a:pt x="2065741" y="0"/>
                </a:lnTo>
                <a:cubicBezTo>
                  <a:pt x="2094957" y="0"/>
                  <a:pt x="2118641" y="23684"/>
                  <a:pt x="2118641" y="52900"/>
                </a:cubicBezTo>
                <a:lnTo>
                  <a:pt x="2118641" y="1350286"/>
                </a:lnTo>
                <a:cubicBezTo>
                  <a:pt x="2118641" y="1379502"/>
                  <a:pt x="2094957" y="1403186"/>
                  <a:pt x="2065741" y="1403186"/>
                </a:cubicBezTo>
                <a:lnTo>
                  <a:pt x="52900" y="1403186"/>
                </a:lnTo>
                <a:cubicBezTo>
                  <a:pt x="23684" y="1403186"/>
                  <a:pt x="0" y="1379502"/>
                  <a:pt x="0" y="1350286"/>
                </a:cubicBezTo>
                <a:lnTo>
                  <a:pt x="0" y="52900"/>
                </a:lnTo>
                <a:cubicBezTo>
                  <a:pt x="0" y="23684"/>
                  <a:pt x="23684" y="0"/>
                  <a:pt x="52900" y="0"/>
                </a:cubicBezTo>
                <a:close/>
              </a:path>
            </a:pathLst>
          </a:custGeom>
          <a:solidFill>
            <a:schemeClr val="bg1"/>
          </a:solidFill>
          <a:effectLst>
            <a:outerShdw blurRad="190500" dist="38100" dir="2700000" algn="ctr" rotWithShape="0">
              <a:srgbClr val="000000">
                <a:alpha val="30000"/>
              </a:srgbClr>
            </a:outerShdw>
          </a:effectLst>
        </p:spPr>
      </p:pic>
      <p:sp>
        <p:nvSpPr>
          <p:cNvPr id="43" name="Round Same Side Corner Rectangle 42">
            <a:extLst>
              <a:ext uri="{FF2B5EF4-FFF2-40B4-BE49-F238E27FC236}">
                <a16:creationId xmlns:a16="http://schemas.microsoft.com/office/drawing/2014/main" id="{979F6B82-3CCD-8B47-B27D-51AD8985CDDD}"/>
              </a:ext>
              <a:ext uri="{C183D7F6-B498-43B3-948B-1728B52AA6E4}">
                <adec:decorative xmlns:adec="http://schemas.microsoft.com/office/drawing/2017/decorative" val="1"/>
              </a:ext>
            </a:extLst>
          </p:cNvPr>
          <p:cNvSpPr/>
          <p:nvPr/>
        </p:nvSpPr>
        <p:spPr>
          <a:xfrm rot="5400000">
            <a:off x="1349291" y="3082329"/>
            <a:ext cx="213518" cy="1116548"/>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76200" bIns="114300" rtlCol="0" anchor="ctr"/>
          <a:lstStyle/>
          <a:p>
            <a:pPr defTabSz="441756"/>
            <a:r>
              <a:rPr lang="pt-br" sz="700" b="1" dirty="0">
                <a:solidFill>
                  <a:prstClr val="white"/>
                </a:solidFill>
                <a:latin typeface="Segoe UI" panose="020B0502040204020203" pitchFamily="34" charset="0"/>
                <a:cs typeface="Segoe UI" panose="020B0502040204020203" pitchFamily="34" charset="0"/>
              </a:rPr>
              <a:t>Liderança de negócios</a:t>
            </a:r>
          </a:p>
        </p:txBody>
      </p:sp>
      <p:sp>
        <p:nvSpPr>
          <p:cNvPr id="20" name="object 20"/>
          <p:cNvSpPr txBox="1"/>
          <p:nvPr/>
        </p:nvSpPr>
        <p:spPr>
          <a:xfrm>
            <a:off x="896367" y="3987198"/>
            <a:ext cx="2047130" cy="121397"/>
          </a:xfrm>
          <a:prstGeom prst="rect">
            <a:avLst/>
          </a:prstGeom>
        </p:spPr>
        <p:txBody>
          <a:bodyPr vert="horz" wrap="square" lIns="114300" tIns="7066" rIns="0" bIns="0" rtlCol="0">
            <a:spAutoFit/>
          </a:bodyPr>
          <a:lstStyle/>
          <a:p>
            <a:pPr marL="6146" marR="2458" defTabSz="441756">
              <a:lnSpc>
                <a:spcPct val="98500"/>
              </a:lnSpc>
              <a:spcBef>
                <a:spcPts val="55"/>
              </a:spcBef>
            </a:pPr>
            <a:r>
              <a:rPr lang="pt-br" sz="750" spc="-2" dirty="0">
                <a:solidFill>
                  <a:srgbClr val="505050"/>
                </a:solidFill>
                <a:latin typeface="Segoe UI"/>
                <a:cs typeface="Segoe UI"/>
              </a:rPr>
              <a:t>Planejamento de continuidade dos negócios</a:t>
            </a:r>
            <a:endParaRPr lang="en-US" sz="750" dirty="0">
              <a:solidFill>
                <a:prstClr val="black"/>
              </a:solidFill>
              <a:latin typeface="Segoe UI"/>
              <a:cs typeface="Segoe UI"/>
            </a:endParaRPr>
          </a:p>
        </p:txBody>
      </p:sp>
      <p:pic>
        <p:nvPicPr>
          <p:cNvPr id="80" name="Picture 79">
            <a:extLst>
              <a:ext uri="{FF2B5EF4-FFF2-40B4-BE49-F238E27FC236}">
                <a16:creationId xmlns:a16="http://schemas.microsoft.com/office/drawing/2014/main" id="{700E21AA-1AC3-5A46-9F64-770377215A02}"/>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64411" y="2717007"/>
            <a:ext cx="1765534" cy="1169322"/>
          </a:xfrm>
          <a:custGeom>
            <a:avLst/>
            <a:gdLst>
              <a:gd name="connsiteX0" fmla="*/ 52900 w 2118641"/>
              <a:gd name="connsiteY0" fmla="*/ 0 h 1403186"/>
              <a:gd name="connsiteX1" fmla="*/ 2065741 w 2118641"/>
              <a:gd name="connsiteY1" fmla="*/ 0 h 1403186"/>
              <a:gd name="connsiteX2" fmla="*/ 2118641 w 2118641"/>
              <a:gd name="connsiteY2" fmla="*/ 52900 h 1403186"/>
              <a:gd name="connsiteX3" fmla="*/ 2118641 w 2118641"/>
              <a:gd name="connsiteY3" fmla="*/ 1350286 h 1403186"/>
              <a:gd name="connsiteX4" fmla="*/ 2065741 w 2118641"/>
              <a:gd name="connsiteY4" fmla="*/ 1403186 h 1403186"/>
              <a:gd name="connsiteX5" fmla="*/ 52900 w 2118641"/>
              <a:gd name="connsiteY5" fmla="*/ 1403186 h 1403186"/>
              <a:gd name="connsiteX6" fmla="*/ 0 w 2118641"/>
              <a:gd name="connsiteY6" fmla="*/ 1350286 h 1403186"/>
              <a:gd name="connsiteX7" fmla="*/ 0 w 2118641"/>
              <a:gd name="connsiteY7" fmla="*/ 52900 h 1403186"/>
              <a:gd name="connsiteX8" fmla="*/ 52900 w 2118641"/>
              <a:gd name="connsiteY8" fmla="*/ 0 h 140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641" h="1403186">
                <a:moveTo>
                  <a:pt x="52900" y="0"/>
                </a:moveTo>
                <a:lnTo>
                  <a:pt x="2065741" y="0"/>
                </a:lnTo>
                <a:cubicBezTo>
                  <a:pt x="2094957" y="0"/>
                  <a:pt x="2118641" y="23684"/>
                  <a:pt x="2118641" y="52900"/>
                </a:cubicBezTo>
                <a:lnTo>
                  <a:pt x="2118641" y="1350286"/>
                </a:lnTo>
                <a:cubicBezTo>
                  <a:pt x="2118641" y="1379502"/>
                  <a:pt x="2094957" y="1403186"/>
                  <a:pt x="2065741" y="1403186"/>
                </a:cubicBezTo>
                <a:lnTo>
                  <a:pt x="52900" y="1403186"/>
                </a:lnTo>
                <a:cubicBezTo>
                  <a:pt x="23684" y="1403186"/>
                  <a:pt x="0" y="1379502"/>
                  <a:pt x="0" y="1350286"/>
                </a:cubicBezTo>
                <a:lnTo>
                  <a:pt x="0" y="52900"/>
                </a:lnTo>
                <a:cubicBezTo>
                  <a:pt x="0" y="23684"/>
                  <a:pt x="23684" y="0"/>
                  <a:pt x="52900" y="0"/>
                </a:cubicBezTo>
                <a:close/>
              </a:path>
            </a:pathLst>
          </a:custGeom>
          <a:solidFill>
            <a:schemeClr val="bg1"/>
          </a:solidFill>
          <a:effectLst>
            <a:outerShdw blurRad="190500" dist="38100" dir="2700000" algn="ctr" rotWithShape="0">
              <a:srgbClr val="000000">
                <a:alpha val="30000"/>
              </a:srgbClr>
            </a:outerShdw>
          </a:effectLst>
        </p:spPr>
      </p:pic>
      <p:sp>
        <p:nvSpPr>
          <p:cNvPr id="44" name="Round Same Side Corner Rectangle 43">
            <a:extLst>
              <a:ext uri="{FF2B5EF4-FFF2-40B4-BE49-F238E27FC236}">
                <a16:creationId xmlns:a16="http://schemas.microsoft.com/office/drawing/2014/main" id="{B35B7F86-5B03-CB41-87FF-73DA69B7E27F}"/>
              </a:ext>
              <a:ext uri="{C183D7F6-B498-43B3-948B-1728B52AA6E4}">
                <adec:decorative xmlns:adec="http://schemas.microsoft.com/office/drawing/2017/decorative" val="1"/>
              </a:ext>
            </a:extLst>
          </p:cNvPr>
          <p:cNvSpPr/>
          <p:nvPr/>
        </p:nvSpPr>
        <p:spPr>
          <a:xfrm rot="5400000">
            <a:off x="3570230" y="3128026"/>
            <a:ext cx="213518" cy="1025155"/>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rIns="76200" bIns="114300" rtlCol="0" anchor="ctr"/>
          <a:lstStyle/>
          <a:p>
            <a:pPr defTabSz="441756"/>
            <a:r>
              <a:rPr lang="pt-br" sz="700" b="1" dirty="0">
                <a:solidFill>
                  <a:prstClr val="white"/>
                </a:solidFill>
                <a:latin typeface="Segoe UI" panose="020B0502040204020203" pitchFamily="34" charset="0"/>
                <a:cs typeface="Segoe UI" panose="020B0502040204020203" pitchFamily="34" charset="0"/>
              </a:rPr>
              <a:t>Equipe de operações</a:t>
            </a:r>
          </a:p>
        </p:txBody>
      </p:sp>
      <p:sp>
        <p:nvSpPr>
          <p:cNvPr id="22" name="object 22"/>
          <p:cNvSpPr txBox="1"/>
          <p:nvPr/>
        </p:nvSpPr>
        <p:spPr>
          <a:xfrm>
            <a:off x="3168567" y="3987198"/>
            <a:ext cx="1908530" cy="121621"/>
          </a:xfrm>
          <a:prstGeom prst="rect">
            <a:avLst/>
          </a:prstGeom>
        </p:spPr>
        <p:txBody>
          <a:bodyPr vert="horz" wrap="square" lIns="114300" tIns="6145" rIns="0" bIns="0" rtlCol="0">
            <a:spAutoFit/>
          </a:bodyPr>
          <a:lstStyle/>
          <a:p>
            <a:pPr marL="6146" defTabSz="441756">
              <a:spcBef>
                <a:spcPts val="48"/>
              </a:spcBef>
            </a:pPr>
            <a:r>
              <a:rPr lang="pt-br" sz="750" spc="-2" dirty="0">
                <a:solidFill>
                  <a:srgbClr val="505050"/>
                </a:solidFill>
                <a:latin typeface="Segoe UI"/>
                <a:cs typeface="Segoe UI"/>
              </a:rPr>
              <a:t>Habilite o trabalho para equipes remotas</a:t>
            </a:r>
            <a:endParaRPr lang="en-US" sz="750" dirty="0">
              <a:solidFill>
                <a:prstClr val="black"/>
              </a:solidFill>
              <a:latin typeface="Segoe UI"/>
              <a:cs typeface="Segoe UI"/>
            </a:endParaRPr>
          </a:p>
        </p:txBody>
      </p:sp>
      <p:pic>
        <p:nvPicPr>
          <p:cNvPr id="76" name="Picture 75">
            <a:extLst>
              <a:ext uri="{FF2B5EF4-FFF2-40B4-BE49-F238E27FC236}">
                <a16:creationId xmlns:a16="http://schemas.microsoft.com/office/drawing/2014/main" id="{F44AB3F2-6885-944E-B8C2-E0ADC5CE705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379204" y="2717007"/>
            <a:ext cx="1765534" cy="1169322"/>
          </a:xfrm>
          <a:custGeom>
            <a:avLst/>
            <a:gdLst>
              <a:gd name="connsiteX0" fmla="*/ 52900 w 2118641"/>
              <a:gd name="connsiteY0" fmla="*/ 0 h 1403186"/>
              <a:gd name="connsiteX1" fmla="*/ 2065741 w 2118641"/>
              <a:gd name="connsiteY1" fmla="*/ 0 h 1403186"/>
              <a:gd name="connsiteX2" fmla="*/ 2118641 w 2118641"/>
              <a:gd name="connsiteY2" fmla="*/ 52900 h 1403186"/>
              <a:gd name="connsiteX3" fmla="*/ 2118641 w 2118641"/>
              <a:gd name="connsiteY3" fmla="*/ 1350286 h 1403186"/>
              <a:gd name="connsiteX4" fmla="*/ 2065741 w 2118641"/>
              <a:gd name="connsiteY4" fmla="*/ 1403186 h 1403186"/>
              <a:gd name="connsiteX5" fmla="*/ 52900 w 2118641"/>
              <a:gd name="connsiteY5" fmla="*/ 1403186 h 1403186"/>
              <a:gd name="connsiteX6" fmla="*/ 0 w 2118641"/>
              <a:gd name="connsiteY6" fmla="*/ 1350286 h 1403186"/>
              <a:gd name="connsiteX7" fmla="*/ 0 w 2118641"/>
              <a:gd name="connsiteY7" fmla="*/ 52900 h 1403186"/>
              <a:gd name="connsiteX8" fmla="*/ 52900 w 2118641"/>
              <a:gd name="connsiteY8" fmla="*/ 0 h 140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641" h="1403186">
                <a:moveTo>
                  <a:pt x="52900" y="0"/>
                </a:moveTo>
                <a:lnTo>
                  <a:pt x="2065741" y="0"/>
                </a:lnTo>
                <a:cubicBezTo>
                  <a:pt x="2094957" y="0"/>
                  <a:pt x="2118641" y="23684"/>
                  <a:pt x="2118641" y="52900"/>
                </a:cubicBezTo>
                <a:lnTo>
                  <a:pt x="2118641" y="1350286"/>
                </a:lnTo>
                <a:cubicBezTo>
                  <a:pt x="2118641" y="1379502"/>
                  <a:pt x="2094957" y="1403186"/>
                  <a:pt x="2065741" y="1403186"/>
                </a:cubicBezTo>
                <a:lnTo>
                  <a:pt x="52900" y="1403186"/>
                </a:lnTo>
                <a:cubicBezTo>
                  <a:pt x="23684" y="1403186"/>
                  <a:pt x="0" y="1379502"/>
                  <a:pt x="0" y="1350286"/>
                </a:cubicBezTo>
                <a:lnTo>
                  <a:pt x="0" y="52900"/>
                </a:lnTo>
                <a:cubicBezTo>
                  <a:pt x="0" y="23684"/>
                  <a:pt x="23684" y="0"/>
                  <a:pt x="52900" y="0"/>
                </a:cubicBezTo>
                <a:close/>
              </a:path>
            </a:pathLst>
          </a:custGeom>
          <a:solidFill>
            <a:schemeClr val="bg1"/>
          </a:solidFill>
          <a:effectLst>
            <a:outerShdw blurRad="190500" dist="38100" dir="2700000" algn="ctr" rotWithShape="0">
              <a:srgbClr val="000000">
                <a:alpha val="30000"/>
              </a:srgbClr>
            </a:outerShdw>
          </a:effectLst>
        </p:spPr>
      </p:pic>
      <p:sp>
        <p:nvSpPr>
          <p:cNvPr id="45" name="Round Same Side Corner Rectangle 44">
            <a:extLst>
              <a:ext uri="{FF2B5EF4-FFF2-40B4-BE49-F238E27FC236}">
                <a16:creationId xmlns:a16="http://schemas.microsoft.com/office/drawing/2014/main" id="{3E74DD38-35E5-164C-958B-339BCEF62DCD}"/>
              </a:ext>
              <a:ext uri="{C183D7F6-B498-43B3-948B-1728B52AA6E4}">
                <adec:decorative xmlns:adec="http://schemas.microsoft.com/office/drawing/2017/decorative" val="1"/>
              </a:ext>
            </a:extLst>
          </p:cNvPr>
          <p:cNvSpPr/>
          <p:nvPr/>
        </p:nvSpPr>
        <p:spPr>
          <a:xfrm rot="5400000">
            <a:off x="5634488" y="3278560"/>
            <a:ext cx="213518" cy="724085"/>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rIns="76200" bIns="114300" rtlCol="0" anchor="ctr"/>
          <a:lstStyle/>
          <a:p>
            <a:pPr defTabSz="441756"/>
            <a:r>
              <a:rPr lang="pt-br" sz="700" b="1" dirty="0">
                <a:solidFill>
                  <a:prstClr val="white"/>
                </a:solidFill>
                <a:latin typeface="Segoe UI" panose="020B0502040204020203" pitchFamily="34" charset="0"/>
                <a:cs typeface="Segoe UI" panose="020B0502040204020203" pitchFamily="34" charset="0"/>
              </a:rPr>
              <a:t>Consultor</a:t>
            </a:r>
          </a:p>
        </p:txBody>
      </p:sp>
      <p:sp>
        <p:nvSpPr>
          <p:cNvPr id="28" name="object 28"/>
          <p:cNvSpPr txBox="1"/>
          <p:nvPr/>
        </p:nvSpPr>
        <p:spPr>
          <a:xfrm>
            <a:off x="5385429" y="3987198"/>
            <a:ext cx="1518954" cy="121621"/>
          </a:xfrm>
          <a:prstGeom prst="rect">
            <a:avLst/>
          </a:prstGeom>
        </p:spPr>
        <p:txBody>
          <a:bodyPr vert="horz" wrap="square" lIns="114300" tIns="6145" rIns="0" bIns="0" rtlCol="0">
            <a:spAutoFit/>
          </a:bodyPr>
          <a:lstStyle/>
          <a:p>
            <a:pPr marL="6146" defTabSz="441756">
              <a:spcBef>
                <a:spcPts val="48"/>
              </a:spcBef>
            </a:pPr>
            <a:r>
              <a:rPr lang="pt-br" sz="750" spc="-2">
                <a:solidFill>
                  <a:srgbClr val="505050"/>
                </a:solidFill>
                <a:latin typeface="Segoe UI"/>
                <a:cs typeface="Segoe UI"/>
              </a:rPr>
              <a:t>Acesso a recursos internos</a:t>
            </a:r>
            <a:endParaRPr lang="en-US" sz="750">
              <a:solidFill>
                <a:prstClr val="black"/>
              </a:solidFill>
              <a:latin typeface="Segoe UI"/>
              <a:cs typeface="Segoe UI"/>
            </a:endParaRPr>
          </a:p>
        </p:txBody>
      </p:sp>
      <p:sp>
        <p:nvSpPr>
          <p:cNvPr id="18" name="!!cloud">
            <a:extLst>
              <a:ext uri="{FF2B5EF4-FFF2-40B4-BE49-F238E27FC236}">
                <a16:creationId xmlns:a16="http://schemas.microsoft.com/office/drawing/2014/main" id="{B89027AC-18BF-4244-9EF2-AD3A1A9259AC}"/>
              </a:ext>
              <a:ext uri="{C183D7F6-B498-43B3-948B-1728B52AA6E4}">
                <adec:decorative xmlns:adec="http://schemas.microsoft.com/office/drawing/2017/decorative" val="1"/>
              </a:ext>
            </a:extLst>
          </p:cNvPr>
          <p:cNvSpPr>
            <a:spLocks noChangeAspect="1"/>
          </p:cNvSpPr>
          <p:nvPr/>
        </p:nvSpPr>
        <p:spPr bwMode="auto">
          <a:xfrm>
            <a:off x="7449112" y="2263378"/>
            <a:ext cx="2175017" cy="1193130"/>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bg1"/>
          </a:solidFill>
          <a:ln w="25400" cap="sq">
            <a:solidFill>
              <a:srgbClr val="0078D1"/>
            </a:solidFill>
            <a:prstDash val="solid"/>
            <a:miter lim="800000"/>
            <a:headEnd/>
            <a:tailEnd/>
          </a:ln>
          <a:effectLst>
            <a:outerShdw blurRad="190500" dist="38100" dir="2700000" algn="ctr" rotWithShape="0">
              <a:srgbClr val="000000">
                <a:alpha val="30000"/>
              </a:srgbClr>
            </a:outerShdw>
          </a:effectLst>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26" name="globe_2">
            <a:extLst>
              <a:ext uri="{FF2B5EF4-FFF2-40B4-BE49-F238E27FC236}">
                <a16:creationId xmlns:a16="http://schemas.microsoft.com/office/drawing/2014/main" id="{CF6969DE-513F-9B47-8DF7-825C7FBC7FCC}"/>
              </a:ext>
              <a:ext uri="{C183D7F6-B498-43B3-948B-1728B52AA6E4}">
                <adec:decorative xmlns:adec="http://schemas.microsoft.com/office/drawing/2017/decorative" val="1"/>
              </a:ext>
            </a:extLst>
          </p:cNvPr>
          <p:cNvSpPr>
            <a:spLocks noChangeAspect="1" noEditPoints="1"/>
          </p:cNvSpPr>
          <p:nvPr/>
        </p:nvSpPr>
        <p:spPr bwMode="auto">
          <a:xfrm>
            <a:off x="8146761" y="2440117"/>
            <a:ext cx="771532" cy="771532"/>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28194" cap="flat">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grpSp>
        <p:nvGrpSpPr>
          <p:cNvPr id="29" name="Group 28">
            <a:extLst>
              <a:ext uri="{FF2B5EF4-FFF2-40B4-BE49-F238E27FC236}">
                <a16:creationId xmlns:a16="http://schemas.microsoft.com/office/drawing/2014/main" id="{5DA3E01F-DBCD-954E-BC17-424E0F217D99}"/>
              </a:ext>
              <a:ext uri="{C183D7F6-B498-43B3-948B-1728B52AA6E4}">
                <adec:decorative xmlns:adec="http://schemas.microsoft.com/office/drawing/2017/decorative" val="1"/>
              </a:ext>
            </a:extLst>
          </p:cNvPr>
          <p:cNvGrpSpPr/>
          <p:nvPr/>
        </p:nvGrpSpPr>
        <p:grpSpPr>
          <a:xfrm>
            <a:off x="7912107" y="2935639"/>
            <a:ext cx="575130" cy="432267"/>
            <a:chOff x="7811732" y="2836967"/>
            <a:chExt cx="690156" cy="518720"/>
          </a:xfrm>
        </p:grpSpPr>
        <p:sp>
          <p:nvSpPr>
            <p:cNvPr id="30" name="Rectangle 29">
              <a:extLst>
                <a:ext uri="{FF2B5EF4-FFF2-40B4-BE49-F238E27FC236}">
                  <a16:creationId xmlns:a16="http://schemas.microsoft.com/office/drawing/2014/main" id="{944A16AD-C179-9846-AEE8-8A04DA566FBC}"/>
                </a:ext>
                <a:ext uri="{C183D7F6-B498-43B3-948B-1728B52AA6E4}">
                  <adec:decorative xmlns:adec="http://schemas.microsoft.com/office/drawing/2017/decorative" val="1"/>
                </a:ext>
              </a:extLst>
            </p:cNvPr>
            <p:cNvSpPr/>
            <p:nvPr/>
          </p:nvSpPr>
          <p:spPr>
            <a:xfrm>
              <a:off x="7811732" y="2836967"/>
              <a:ext cx="690156" cy="518720"/>
            </a:xfrm>
            <a:prstGeom prst="rect">
              <a:avLst/>
            </a:prstGeom>
            <a:solidFill>
              <a:srgbClr val="EEEEEE"/>
            </a:solidFill>
            <a:ln w="28194">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31" name="Browser_4">
              <a:extLst>
                <a:ext uri="{FF2B5EF4-FFF2-40B4-BE49-F238E27FC236}">
                  <a16:creationId xmlns:a16="http://schemas.microsoft.com/office/drawing/2014/main" id="{669620D3-C550-D346-9A62-A56DF01EFD72}"/>
                </a:ext>
                <a:ext uri="{C183D7F6-B498-43B3-948B-1728B52AA6E4}">
                  <adec:decorative xmlns:adec="http://schemas.microsoft.com/office/drawing/2017/decorative" val="1"/>
                </a:ext>
              </a:extLst>
            </p:cNvPr>
            <p:cNvSpPr>
              <a:spLocks noChangeAspect="1" noEditPoints="1"/>
            </p:cNvSpPr>
            <p:nvPr/>
          </p:nvSpPr>
          <p:spPr bwMode="auto">
            <a:xfrm>
              <a:off x="7911507" y="2914787"/>
              <a:ext cx="490607" cy="363081"/>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solidFill>
              <a:schemeClr val="bg1"/>
            </a:solidFill>
            <a:ln w="2222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
        <p:nvSpPr>
          <p:cNvPr id="21" name="Rounded Rectangle 20">
            <a:extLst>
              <a:ext uri="{FF2B5EF4-FFF2-40B4-BE49-F238E27FC236}">
                <a16:creationId xmlns:a16="http://schemas.microsoft.com/office/drawing/2014/main" id="{06AA64C8-A2EB-F040-860A-23412AFD0116}"/>
              </a:ext>
              <a:ext uri="{C183D7F6-B498-43B3-948B-1728B52AA6E4}">
                <adec:decorative xmlns:adec="http://schemas.microsoft.com/office/drawing/2017/decorative" val="1"/>
              </a:ext>
            </a:extLst>
          </p:cNvPr>
          <p:cNvSpPr/>
          <p:nvPr/>
        </p:nvSpPr>
        <p:spPr>
          <a:xfrm>
            <a:off x="9022035" y="2749377"/>
            <a:ext cx="821376" cy="145904"/>
          </a:xfrm>
          <a:prstGeom prst="round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r>
              <a:rPr lang="pt-br" sz="583" b="1">
                <a:solidFill>
                  <a:prstClr val="white"/>
                </a:solidFill>
                <a:latin typeface="Segoe UI" panose="020B0502040204020203" pitchFamily="34" charset="0"/>
                <a:cs typeface="Segoe UI" panose="020B0502040204020203" pitchFamily="34" charset="0"/>
              </a:rPr>
              <a:t>Windows 365</a:t>
            </a:r>
          </a:p>
        </p:txBody>
      </p:sp>
    </p:spTree>
    <p:extLst>
      <p:ext uri="{BB962C8B-B14F-4D97-AF65-F5344CB8AC3E}">
        <p14:creationId xmlns:p14="http://schemas.microsoft.com/office/powerpoint/2010/main" val="294541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o 32">
            <a:extLst>
              <a:ext uri="{FF2B5EF4-FFF2-40B4-BE49-F238E27FC236}">
                <a16:creationId xmlns:a16="http://schemas.microsoft.com/office/drawing/2014/main" id="{0841119A-7745-43F5-A16C-FF5BD2A946D0}"/>
              </a:ext>
              <a:ext uri="{C183D7F6-B498-43B3-948B-1728B52AA6E4}">
                <adec:decorative xmlns:adec="http://schemas.microsoft.com/office/drawing/2017/decorative" val="1"/>
              </a:ext>
            </a:extLst>
          </p:cNvPr>
          <p:cNvGrpSpPr/>
          <p:nvPr/>
        </p:nvGrpSpPr>
        <p:grpSpPr>
          <a:xfrm>
            <a:off x="0" y="0"/>
            <a:ext cx="12206434" cy="6858000"/>
            <a:chOff x="-1" y="-685800"/>
            <a:chExt cx="14647721" cy="8229600"/>
          </a:xfrm>
        </p:grpSpPr>
        <p:pic>
          <p:nvPicPr>
            <p:cNvPr id="42" name="Imagen 41">
              <a:extLst>
                <a:ext uri="{FF2B5EF4-FFF2-40B4-BE49-F238E27FC236}">
                  <a16:creationId xmlns:a16="http://schemas.microsoft.com/office/drawing/2014/main" id="{CF51CE90-0051-409A-A276-596386D4CA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089"/>
            <a:stretch/>
          </p:blipFill>
          <p:spPr>
            <a:xfrm>
              <a:off x="0" y="-685800"/>
              <a:ext cx="14647719" cy="8229600"/>
            </a:xfrm>
            <a:prstGeom prst="rect">
              <a:avLst/>
            </a:prstGeom>
          </p:spPr>
        </p:pic>
        <p:sp>
          <p:nvSpPr>
            <p:cNvPr id="43" name="Rounded Rectangle 9">
              <a:extLst>
                <a:ext uri="{FF2B5EF4-FFF2-40B4-BE49-F238E27FC236}">
                  <a16:creationId xmlns:a16="http://schemas.microsoft.com/office/drawing/2014/main" id="{FB3C4036-9201-491C-BD93-2487A3D2A575}"/>
                </a:ext>
                <a:ext uri="{C183D7F6-B498-43B3-948B-1728B52AA6E4}">
                  <adec:decorative xmlns:adec="http://schemas.microsoft.com/office/drawing/2017/decorative" val="1"/>
                </a:ext>
              </a:extLst>
            </p:cNvPr>
            <p:cNvSpPr/>
            <p:nvPr/>
          </p:nvSpPr>
          <p:spPr>
            <a:xfrm>
              <a:off x="650328" y="368592"/>
              <a:ext cx="13258800" cy="6248400"/>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pic>
          <p:nvPicPr>
            <p:cNvPr id="44" name="Imagen 43">
              <a:extLst>
                <a:ext uri="{FF2B5EF4-FFF2-40B4-BE49-F238E27FC236}">
                  <a16:creationId xmlns:a16="http://schemas.microsoft.com/office/drawing/2014/main" id="{3A065874-8837-40B1-BDC5-E20E8BD314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383"/>
            <a:stretch/>
          </p:blipFill>
          <p:spPr>
            <a:xfrm>
              <a:off x="0" y="3414214"/>
              <a:ext cx="14647719" cy="4129586"/>
            </a:xfrm>
            <a:prstGeom prst="rect">
              <a:avLst/>
            </a:prstGeom>
          </p:spPr>
        </p:pic>
        <p:sp>
          <p:nvSpPr>
            <p:cNvPr id="45" name="Round Same Side Corner Rectangle 58">
              <a:extLst>
                <a:ext uri="{FF2B5EF4-FFF2-40B4-BE49-F238E27FC236}">
                  <a16:creationId xmlns:a16="http://schemas.microsoft.com/office/drawing/2014/main" id="{EC6474BB-CF19-435D-9490-780C35A71ED1}"/>
                </a:ext>
                <a:ext uri="{C183D7F6-B498-43B3-948B-1728B52AA6E4}">
                  <adec:decorative xmlns:adec="http://schemas.microsoft.com/office/drawing/2017/decorative" val="1"/>
                </a:ext>
              </a:extLst>
            </p:cNvPr>
            <p:cNvSpPr/>
            <p:nvPr/>
          </p:nvSpPr>
          <p:spPr>
            <a:xfrm rot="5400000">
              <a:off x="3056232" y="-2870856"/>
              <a:ext cx="836973" cy="6949439"/>
            </a:xfrm>
            <a:prstGeom prst="round2SameRect">
              <a:avLst/>
            </a:prstGeom>
            <a:solidFill>
              <a:schemeClr val="bg1"/>
            </a:solidFill>
            <a:ln>
              <a:noFill/>
            </a:ln>
            <a:effectLst>
              <a:outerShdw blurRad="50800" dist="63500" dir="2700000" algn="tl" rotWithShape="0">
                <a:srgbClr val="0078D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46" name="TextBox 59">
              <a:extLst>
                <a:ext uri="{FF2B5EF4-FFF2-40B4-BE49-F238E27FC236}">
                  <a16:creationId xmlns:a16="http://schemas.microsoft.com/office/drawing/2014/main" id="{AEF9A8CE-6312-4C32-8435-5E66AF547B7A}"/>
                </a:ext>
              </a:extLst>
            </p:cNvPr>
            <p:cNvSpPr txBox="1"/>
            <p:nvPr/>
          </p:nvSpPr>
          <p:spPr>
            <a:xfrm>
              <a:off x="262229" y="293965"/>
              <a:ext cx="3334717" cy="295465"/>
            </a:xfrm>
            <a:prstGeom prst="rect">
              <a:avLst/>
            </a:prstGeom>
            <a:noFill/>
          </p:spPr>
          <p:txBody>
            <a:bodyPr wrap="square" rtlCol="0">
              <a:spAutoFit/>
            </a:bodyPr>
            <a:lstStyle/>
            <a:p>
              <a:pPr defTabSz="441756"/>
              <a:r>
                <a:rPr lang="pt-br" sz="1000" b="1">
                  <a:solidFill>
                    <a:prstClr val="black"/>
                  </a:solidFill>
                  <a:latin typeface="Segoe UI" panose="020B0502040204020203" pitchFamily="34" charset="0"/>
                  <a:cs typeface="Segoe UI" panose="020B0502040204020203" pitchFamily="34" charset="0"/>
                </a:rPr>
                <a:t>O panorama geral: apoio ao crescimento</a:t>
              </a:r>
            </a:p>
          </p:txBody>
        </p:sp>
        <p:sp>
          <p:nvSpPr>
            <p:cNvPr id="48" name="TextBox 1">
              <a:extLst>
                <a:ext uri="{FF2B5EF4-FFF2-40B4-BE49-F238E27FC236}">
                  <a16:creationId xmlns:a16="http://schemas.microsoft.com/office/drawing/2014/main" id="{77813728-AADD-4F21-A5FB-1F6B6DE1AD55}"/>
                </a:ext>
              </a:extLst>
            </p:cNvPr>
            <p:cNvSpPr txBox="1"/>
            <p:nvPr/>
          </p:nvSpPr>
          <p:spPr>
            <a:xfrm>
              <a:off x="263458" y="535582"/>
              <a:ext cx="6295478" cy="387798"/>
            </a:xfrm>
            <a:prstGeom prst="rect">
              <a:avLst/>
            </a:prstGeom>
            <a:noFill/>
          </p:spPr>
          <p:txBody>
            <a:bodyPr wrap="square" rtlCol="0">
              <a:spAutoFit/>
            </a:bodyPr>
            <a:lstStyle/>
            <a:p>
              <a:pPr defTabSz="441756"/>
              <a:r>
                <a:rPr lang="pt-br" sz="750" err="1">
                  <a:solidFill>
                    <a:srgbClr val="505050"/>
                  </a:solidFill>
                  <a:latin typeface="Segoe UI" panose="020B0502040204020203" pitchFamily="34" charset="0"/>
                  <a:cs typeface="Segoe UI" panose="020B0502040204020203" pitchFamily="34" charset="0"/>
                </a:rPr>
                <a:t>A Fabrikam é uma empresa com mais de 100 funcionários. A equipe de liderança estabeleceu algumas metas ambiciosas de crescimento, incluindo expansão regional e uma grande iniciativa de contratação.</a:t>
              </a:r>
            </a:p>
          </p:txBody>
        </p:sp>
        <p:grpSp>
          <p:nvGrpSpPr>
            <p:cNvPr id="49" name="Grupo 48">
              <a:extLst>
                <a:ext uri="{FF2B5EF4-FFF2-40B4-BE49-F238E27FC236}">
                  <a16:creationId xmlns:a16="http://schemas.microsoft.com/office/drawing/2014/main" id="{AEBA9FC5-DDB1-4F84-84E9-AAB5C5E48E4B}"/>
                </a:ext>
              </a:extLst>
            </p:cNvPr>
            <p:cNvGrpSpPr/>
            <p:nvPr/>
          </p:nvGrpSpPr>
          <p:grpSpPr>
            <a:xfrm>
              <a:off x="12022256" y="175213"/>
              <a:ext cx="2625464" cy="425504"/>
              <a:chOff x="12022256" y="200613"/>
              <a:chExt cx="2625464" cy="425504"/>
            </a:xfrm>
          </p:grpSpPr>
          <p:sp>
            <p:nvSpPr>
              <p:cNvPr id="50" name="Round Same Side Corner Rectangle 61">
                <a:extLst>
                  <a:ext uri="{FF2B5EF4-FFF2-40B4-BE49-F238E27FC236}">
                    <a16:creationId xmlns:a16="http://schemas.microsoft.com/office/drawing/2014/main" id="{EB937232-6F02-43EA-8BF7-9218121BC6E0}"/>
                  </a:ext>
                  <a:ext uri="{C183D7F6-B498-43B3-948B-1728B52AA6E4}">
                    <adec:decorative xmlns:adec="http://schemas.microsoft.com/office/drawing/2017/decorative" val="1"/>
                  </a:ext>
                </a:extLst>
              </p:cNvPr>
              <p:cNvSpPr/>
              <p:nvPr/>
            </p:nvSpPr>
            <p:spPr>
              <a:xfrm rot="5400000" flipV="1">
                <a:off x="13122237" y="-899367"/>
                <a:ext cx="425504" cy="2625463"/>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schemeClr val="accent4"/>
                  </a:solidFill>
                  <a:latin typeface="Segoe UI" panose="020B0502040204020203" pitchFamily="34" charset="0"/>
                  <a:cs typeface="Segoe UI" panose="020B0502040204020203" pitchFamily="34" charset="0"/>
                </a:endParaRPr>
              </a:p>
            </p:txBody>
          </p:sp>
          <p:sp>
            <p:nvSpPr>
              <p:cNvPr id="51" name="TextBox 46">
                <a:extLst>
                  <a:ext uri="{FF2B5EF4-FFF2-40B4-BE49-F238E27FC236}">
                    <a16:creationId xmlns:a16="http://schemas.microsoft.com/office/drawing/2014/main" id="{29D980E6-155E-4C37-AB4C-BD40C2325A21}"/>
                  </a:ext>
                  <a:ext uri="{C183D7F6-B498-43B3-948B-1728B52AA6E4}">
                    <adec:decorative xmlns:adec="http://schemas.microsoft.com/office/drawing/2017/decorative" val="0"/>
                  </a:ext>
                </a:extLst>
              </p:cNvPr>
              <p:cNvSpPr txBox="1"/>
              <p:nvPr/>
            </p:nvSpPr>
            <p:spPr>
              <a:xfrm>
                <a:off x="12022256" y="262165"/>
                <a:ext cx="2618240" cy="276998"/>
              </a:xfrm>
              <a:prstGeom prst="rect">
                <a:avLst/>
              </a:prstGeom>
              <a:noFill/>
            </p:spPr>
            <p:txBody>
              <a:bodyPr wrap="square" tIns="0" rIns="0" bIns="0" rtlCol="0">
                <a:spAutoFit/>
              </a:bodyPr>
              <a:lstStyle/>
              <a:p>
                <a:pPr algn="ctr" defTabSz="441756"/>
                <a:r>
                  <a:rPr lang="pt-br" sz="1500" b="1">
                    <a:solidFill>
                      <a:prstClr val="black"/>
                    </a:solidFill>
                    <a:latin typeface="Segoe UI Semibold" panose="020B0502040204020203" pitchFamily="34" charset="0"/>
                    <a:cs typeface="Segoe UI Semibold" panose="020B0502040204020203" pitchFamily="34" charset="0"/>
                  </a:rPr>
                  <a:t>SMB</a:t>
                </a:r>
              </a:p>
            </p:txBody>
          </p:sp>
        </p:grpSp>
      </p:grpSp>
      <p:sp>
        <p:nvSpPr>
          <p:cNvPr id="3" name="Title 2">
            <a:extLst>
              <a:ext uri="{FF2B5EF4-FFF2-40B4-BE49-F238E27FC236}">
                <a16:creationId xmlns:a16="http://schemas.microsoft.com/office/drawing/2014/main" id="{A2D430C9-65BE-AE46-80E6-65DFF13F7168}"/>
              </a:ext>
            </a:extLst>
          </p:cNvPr>
          <p:cNvSpPr>
            <a:spLocks noGrp="1"/>
          </p:cNvSpPr>
          <p:nvPr>
            <p:ph type="title" idx="4294967295"/>
          </p:nvPr>
        </p:nvSpPr>
        <p:spPr>
          <a:xfrm>
            <a:off x="965000" y="1809750"/>
            <a:ext cx="5778292" cy="654050"/>
          </a:xfrm>
        </p:spPr>
        <p:txBody>
          <a:bodyPr/>
          <a:lstStyle/>
          <a:p>
            <a:pPr rtl="0" eaLnBrk="1" latinLnBrk="0" hangingPunct="1"/>
            <a:r>
              <a:rPr lang="pt-br" sz="2250" dirty="0">
                <a:solidFill>
                  <a:srgbClr val="243A5E"/>
                </a:solidFill>
                <a:latin typeface="Segoe UI Semibold" panose="020B0502040204020203" pitchFamily="34" charset="0"/>
                <a:ea typeface="+mn-ea"/>
                <a:cs typeface="Segoe UI Semibold" panose="020B0502040204020203" pitchFamily="34" charset="0"/>
              </a:rPr>
              <a:t>Planejamento de continuidade dos negócios</a:t>
            </a:r>
            <a:endParaRPr lang="en-US" dirty="0">
              <a:solidFill>
                <a:srgbClr val="243A5E"/>
              </a:solidFill>
              <a:effectLst/>
            </a:endParaRPr>
          </a:p>
          <a:p>
            <a:endParaRPr lang="en-US" dirty="0">
              <a:solidFill>
                <a:srgbClr val="243A5E"/>
              </a:solidFill>
            </a:endParaRPr>
          </a:p>
        </p:txBody>
      </p:sp>
      <p:sp>
        <p:nvSpPr>
          <p:cNvPr id="8" name="object 15">
            <a:extLst>
              <a:ext uri="{FF2B5EF4-FFF2-40B4-BE49-F238E27FC236}">
                <a16:creationId xmlns:a16="http://schemas.microsoft.com/office/drawing/2014/main" id="{A06264D0-1D4C-C846-A1EB-4BB732F03F82}"/>
              </a:ext>
            </a:extLst>
          </p:cNvPr>
          <p:cNvSpPr txBox="1"/>
          <p:nvPr/>
        </p:nvSpPr>
        <p:spPr>
          <a:xfrm>
            <a:off x="965000" y="2328924"/>
            <a:ext cx="4483710" cy="841188"/>
          </a:xfrm>
          <a:prstGeom prst="rect">
            <a:avLst/>
          </a:prstGeom>
        </p:spPr>
        <p:txBody>
          <a:bodyPr vert="horz" wrap="square" lIns="0" tIns="5838" rIns="0" bIns="0" rtlCol="0">
            <a:spAutoFit/>
          </a:bodyPr>
          <a:lstStyle/>
          <a:p>
            <a:pPr marL="6146" marR="2458" defTabSz="441756">
              <a:lnSpc>
                <a:spcPts val="1083"/>
              </a:lnSpc>
            </a:pPr>
            <a:r>
              <a:rPr lang="pt-br" sz="833" spc="-10">
                <a:solidFill>
                  <a:srgbClr val="243A5E"/>
                </a:solidFill>
                <a:latin typeface="Segoe UI" panose="020B0502040204020203" pitchFamily="34" charset="0"/>
                <a:cs typeface="Segoe UI" panose="020B0502040204020203" pitchFamily="34" charset="0"/>
              </a:rPr>
              <a:t>A equipe de liderança está entusiasmada com seus grandes planos de crescimento, incluindo uma expansão regional que requer novos escritórios e equipes. A ideia de trazer novos locais e equipes parece um pouco assustadora: como expandir as operações sem criar muita complexidade? Ou, pior: criando mais risco quando se trata de garantir as operações em andamento do negócio.</a:t>
            </a:r>
          </a:p>
          <a:p>
            <a:pPr marL="6146" marR="2458" defTabSz="441756">
              <a:lnSpc>
                <a:spcPts val="1083"/>
              </a:lnSpc>
            </a:pPr>
            <a:endParaRPr lang="en-US" sz="833" spc="-10">
              <a:solidFill>
                <a:srgbClr val="243A5E"/>
              </a:solidFill>
              <a:latin typeface="Segoe UI" panose="020B0502040204020203" pitchFamily="34" charset="0"/>
              <a:cs typeface="Segoe UI" panose="020B0502040204020203" pitchFamily="34" charset="0"/>
            </a:endParaRPr>
          </a:p>
          <a:p>
            <a:pPr marL="6146" marR="2458" defTabSz="441756">
              <a:lnSpc>
                <a:spcPts val="1083"/>
              </a:lnSpc>
            </a:pPr>
            <a:r>
              <a:rPr lang="pt-br" sz="833" spc="-10">
                <a:solidFill>
                  <a:srgbClr val="243A5E"/>
                </a:solidFill>
                <a:latin typeface="Segoe UI" panose="020B0502040204020203" pitchFamily="34" charset="0"/>
                <a:cs typeface="Segoe UI" panose="020B0502040204020203" pitchFamily="34" charset="0"/>
              </a:rPr>
              <a:t>A equipe de liderança da Fabrikam está procurando uma maneira melhor de construir uma base forte para o crescimento.</a:t>
            </a:r>
          </a:p>
        </p:txBody>
      </p:sp>
      <p:sp>
        <p:nvSpPr>
          <p:cNvPr id="39" name="object 10">
            <a:extLst>
              <a:ext uri="{FF2B5EF4-FFF2-40B4-BE49-F238E27FC236}">
                <a16:creationId xmlns:a16="http://schemas.microsoft.com/office/drawing/2014/main" id="{6568D0B4-CF3D-8D48-8689-BD0C26A44BB8}"/>
              </a:ext>
              <a:ext uri="{C183D7F6-B498-43B3-948B-1728B52AA6E4}">
                <adec:decorative xmlns:adec="http://schemas.microsoft.com/office/drawing/2017/decorative" val="1"/>
              </a:ext>
            </a:extLst>
          </p:cNvPr>
          <p:cNvSpPr/>
          <p:nvPr/>
        </p:nvSpPr>
        <p:spPr>
          <a:xfrm>
            <a:off x="965001" y="3627421"/>
            <a:ext cx="4239610" cy="2116597"/>
          </a:xfrm>
          <a:prstGeom prst="roundRect">
            <a:avLst>
              <a:gd name="adj" fmla="val 2810"/>
            </a:avLst>
          </a:prstGeom>
          <a:solidFill>
            <a:schemeClr val="bg1"/>
          </a:solidFill>
          <a:effectLst>
            <a:outerShdw blurRad="190500" dist="38100" dir="2700000" algn="ctr" rotWithShape="0">
              <a:srgbClr val="000000">
                <a:alpha val="30000"/>
              </a:srgbClr>
            </a:outerShdw>
          </a:effectLst>
        </p:spPr>
        <p:txBody>
          <a:bodyPr wrap="square" lIns="0" tIns="0" rIns="0" bIns="0" rtlCol="0">
            <a:noAutofit/>
          </a:bodyPr>
          <a:lstStyle/>
          <a:p>
            <a:pPr defTabSz="441756"/>
            <a:endParaRPr sz="505">
              <a:solidFill>
                <a:prstClr val="black"/>
              </a:solidFill>
              <a:latin typeface="Calibri"/>
            </a:endParaRPr>
          </a:p>
        </p:txBody>
      </p:sp>
      <p:pic>
        <p:nvPicPr>
          <p:cNvPr id="84" name="!!Picture 64" descr="Uma mulher que faz parte da equipe de liderança empresarial da Fabrikam.">
            <a:extLst>
              <a:ext uri="{FF2B5EF4-FFF2-40B4-BE49-F238E27FC236}">
                <a16:creationId xmlns:a16="http://schemas.microsoft.com/office/drawing/2014/main" id="{6B2B9102-7F51-7748-9B54-8355BFE203E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66758" y="3627421"/>
            <a:ext cx="2063748" cy="2116597"/>
          </a:xfrm>
          <a:custGeom>
            <a:avLst/>
            <a:gdLst>
              <a:gd name="connsiteX0" fmla="*/ 75137 w 2476497"/>
              <a:gd name="connsiteY0" fmla="*/ 0 h 2531917"/>
              <a:gd name="connsiteX1" fmla="*/ 2476497 w 2476497"/>
              <a:gd name="connsiteY1" fmla="*/ 0 h 2531917"/>
              <a:gd name="connsiteX2" fmla="*/ 2476497 w 2476497"/>
              <a:gd name="connsiteY2" fmla="*/ 2531917 h 2531917"/>
              <a:gd name="connsiteX3" fmla="*/ 75137 w 2476497"/>
              <a:gd name="connsiteY3" fmla="*/ 2531917 h 2531917"/>
              <a:gd name="connsiteX4" fmla="*/ 0 w 2476497"/>
              <a:gd name="connsiteY4" fmla="*/ 2456780 h 2531917"/>
              <a:gd name="connsiteX5" fmla="*/ 0 w 2476497"/>
              <a:gd name="connsiteY5" fmla="*/ 75137 h 2531917"/>
              <a:gd name="connsiteX6" fmla="*/ 75137 w 2476497"/>
              <a:gd name="connsiteY6" fmla="*/ 0 h 253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497" h="2531917">
                <a:moveTo>
                  <a:pt x="75137" y="0"/>
                </a:moveTo>
                <a:lnTo>
                  <a:pt x="2476497" y="0"/>
                </a:lnTo>
                <a:lnTo>
                  <a:pt x="2476497" y="2531917"/>
                </a:lnTo>
                <a:lnTo>
                  <a:pt x="75137" y="2531917"/>
                </a:lnTo>
                <a:cubicBezTo>
                  <a:pt x="33640" y="2531917"/>
                  <a:pt x="0" y="2498277"/>
                  <a:pt x="0" y="2456780"/>
                </a:cubicBezTo>
                <a:lnTo>
                  <a:pt x="0" y="75137"/>
                </a:lnTo>
                <a:cubicBezTo>
                  <a:pt x="0" y="33640"/>
                  <a:pt x="33640" y="0"/>
                  <a:pt x="75137" y="0"/>
                </a:cubicBezTo>
                <a:close/>
              </a:path>
            </a:pathLst>
          </a:custGeom>
        </p:spPr>
      </p:pic>
      <p:sp>
        <p:nvSpPr>
          <p:cNvPr id="40" name="object 12">
            <a:extLst>
              <a:ext uri="{FF2B5EF4-FFF2-40B4-BE49-F238E27FC236}">
                <a16:creationId xmlns:a16="http://schemas.microsoft.com/office/drawing/2014/main" id="{6FC7DDE6-4B5B-1441-87F1-0795BAE4AABA}"/>
              </a:ext>
            </a:extLst>
          </p:cNvPr>
          <p:cNvSpPr txBox="1"/>
          <p:nvPr/>
        </p:nvSpPr>
        <p:spPr>
          <a:xfrm>
            <a:off x="2965019" y="4463103"/>
            <a:ext cx="2371553" cy="801683"/>
          </a:xfrm>
          <a:prstGeom prst="rect">
            <a:avLst/>
          </a:prstGeom>
        </p:spPr>
        <p:txBody>
          <a:bodyPr vert="horz" wrap="square" lIns="190500" tIns="0" rIns="0" bIns="0" rtlCol="0" anchor="t" anchorCtr="0">
            <a:noAutofit/>
          </a:bodyPr>
          <a:lstStyle/>
          <a:p>
            <a:pPr marR="218157" defTabSz="441756">
              <a:lnSpc>
                <a:spcPts val="1000"/>
              </a:lnSpc>
            </a:pPr>
            <a:r>
              <a:rPr lang="pt-br" sz="750" dirty="0">
                <a:solidFill>
                  <a:srgbClr val="505050"/>
                </a:solidFill>
                <a:latin typeface="SegoeUI-Semibold"/>
                <a:cs typeface="SegoeUI-Semibold"/>
              </a:rPr>
              <a:t>À medida que são abertos novos escritórios regionais, a Fabrikam usa Windows 365,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o primeiro Cloud PC do mundo, para integrar rapidamente em novos funcionários regionais. Como os novos dispositivos de PC dos novos funcionários estão transmitindo com segurança as experiências exclusivas de Windows dos novos funcionários do Microsoft Cloud, eles estarão funcionando em questão de minutos.</a:t>
            </a:r>
            <a:endParaRPr lang="en-US" sz="750" dirty="0">
              <a:solidFill>
                <a:prstClr val="black"/>
              </a:solidFill>
              <a:latin typeface="SegoeUI-Semibold"/>
              <a:cs typeface="SegoeUI-Semibold"/>
            </a:endParaRPr>
          </a:p>
        </p:txBody>
      </p:sp>
      <p:sp>
        <p:nvSpPr>
          <p:cNvPr id="41" name="Freeform 40">
            <a:extLst>
              <a:ext uri="{FF2B5EF4-FFF2-40B4-BE49-F238E27FC236}">
                <a16:creationId xmlns:a16="http://schemas.microsoft.com/office/drawing/2014/main" id="{69CF66DD-4914-4C4D-B952-887FD693C2F6}"/>
              </a:ext>
              <a:ext uri="{C183D7F6-B498-43B3-948B-1728B52AA6E4}">
                <adec:decorative xmlns:adec="http://schemas.microsoft.com/office/drawing/2017/decorative" val="1"/>
              </a:ext>
            </a:extLst>
          </p:cNvPr>
          <p:cNvSpPr/>
          <p:nvPr/>
        </p:nvSpPr>
        <p:spPr>
          <a:xfrm>
            <a:off x="5394450" y="3627421"/>
            <a:ext cx="5867158" cy="2116948"/>
          </a:xfrm>
          <a:prstGeom prst="roundRect">
            <a:avLst>
              <a:gd name="adj" fmla="val 3220"/>
            </a:avLst>
          </a:prstGeom>
          <a:solidFill>
            <a:schemeClr val="bg1"/>
          </a:solidFill>
          <a:effectLst>
            <a:outerShdw blurRad="190500" dist="38100" dir="2700000" algn="ctr" rotWithShape="0">
              <a:srgbClr val="000000">
                <a:alpha val="30000"/>
              </a:srgbClr>
            </a:outerShdw>
          </a:effectLst>
        </p:spPr>
        <p:txBody>
          <a:bodyPr wrap="square" lIns="0" tIns="0" rIns="0" bIns="0" rtlCol="0">
            <a:noAutofit/>
          </a:bodyPr>
          <a:lstStyle/>
          <a:p>
            <a:pPr defTabSz="441756"/>
            <a:endParaRPr sz="505">
              <a:solidFill>
                <a:prstClr val="black"/>
              </a:solidFill>
              <a:latin typeface="Calibri"/>
            </a:endParaRPr>
          </a:p>
        </p:txBody>
      </p:sp>
      <p:sp>
        <p:nvSpPr>
          <p:cNvPr id="52" name="!!cloud">
            <a:extLst>
              <a:ext uri="{FF2B5EF4-FFF2-40B4-BE49-F238E27FC236}">
                <a16:creationId xmlns:a16="http://schemas.microsoft.com/office/drawing/2014/main" id="{A97DAFCF-A6BB-8845-85EC-DB65E820FE63}"/>
              </a:ext>
              <a:ext uri="{C183D7F6-B498-43B3-948B-1728B52AA6E4}">
                <adec:decorative xmlns:adec="http://schemas.microsoft.com/office/drawing/2017/decorative" val="1"/>
              </a:ext>
            </a:extLst>
          </p:cNvPr>
          <p:cNvSpPr>
            <a:spLocks noChangeAspect="1"/>
          </p:cNvSpPr>
          <p:nvPr/>
        </p:nvSpPr>
        <p:spPr bwMode="auto">
          <a:xfrm>
            <a:off x="6974377" y="2263744"/>
            <a:ext cx="2571624" cy="1410694"/>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bg1"/>
          </a:solidFill>
          <a:ln w="254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86" name="object 12">
            <a:extLst>
              <a:ext uri="{FF2B5EF4-FFF2-40B4-BE49-F238E27FC236}">
                <a16:creationId xmlns:a16="http://schemas.microsoft.com/office/drawing/2014/main" id="{5BF841B3-E81E-5549-9045-CA5CAF8828D4}"/>
              </a:ext>
            </a:extLst>
          </p:cNvPr>
          <p:cNvSpPr txBox="1"/>
          <p:nvPr/>
        </p:nvSpPr>
        <p:spPr>
          <a:xfrm>
            <a:off x="5699373" y="5218967"/>
            <a:ext cx="5160216" cy="313956"/>
          </a:xfrm>
          <a:prstGeom prst="rect">
            <a:avLst/>
          </a:prstGeom>
        </p:spPr>
        <p:txBody>
          <a:bodyPr vert="horz" wrap="square" lIns="190500" tIns="0" rIns="0" bIns="0" rtlCol="0" anchor="t" anchorCtr="0">
            <a:noAutofit/>
          </a:bodyPr>
          <a:lstStyle/>
          <a:p>
            <a:pPr marR="218157" algn="ctr" defTabSz="441756">
              <a:lnSpc>
                <a:spcPts val="1000"/>
              </a:lnSpc>
            </a:pPr>
            <a:r>
              <a:rPr lang="pt-br" sz="750" dirty="0">
                <a:solidFill>
                  <a:srgbClr val="505050"/>
                </a:solidFill>
                <a:latin typeface="SegoeUI-Semibold"/>
                <a:cs typeface="SegoeUI-Semibold"/>
              </a:rPr>
              <a:t>Em pouco tempo os novos funcionários regionais já usam seus Cloud PCs, e seus aplicativos e arquivos ficam localizados centralmente na nuvem confiável da Microsoft. Isso dará apoio à continuidade dos negócios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e simplificará a administração contínua de TI à medida que a empresa continua a crescer ao longo do tempo.</a:t>
            </a:r>
            <a:endParaRPr lang="en-US" sz="750" dirty="0">
              <a:solidFill>
                <a:prstClr val="black"/>
              </a:solidFill>
              <a:latin typeface="SegoeUI-Semibold"/>
              <a:cs typeface="SegoeUI-Semibold"/>
            </a:endParaRPr>
          </a:p>
        </p:txBody>
      </p:sp>
      <p:grpSp>
        <p:nvGrpSpPr>
          <p:cNvPr id="6" name="Group 5">
            <a:extLst>
              <a:ext uri="{FF2B5EF4-FFF2-40B4-BE49-F238E27FC236}">
                <a16:creationId xmlns:a16="http://schemas.microsoft.com/office/drawing/2014/main" id="{2C212742-5C04-451B-84FA-FE7ED8089D23}"/>
              </a:ext>
              <a:ext uri="{C183D7F6-B498-43B3-948B-1728B52AA6E4}">
                <adec:decorative xmlns:adec="http://schemas.microsoft.com/office/drawing/2017/decorative" val="1"/>
              </a:ext>
            </a:extLst>
          </p:cNvPr>
          <p:cNvGrpSpPr/>
          <p:nvPr/>
        </p:nvGrpSpPr>
        <p:grpSpPr>
          <a:xfrm>
            <a:off x="8028894" y="3462486"/>
            <a:ext cx="405665" cy="405665"/>
            <a:chOff x="8028894" y="3462486"/>
            <a:chExt cx="405665" cy="405665"/>
          </a:xfrm>
        </p:grpSpPr>
        <p:sp>
          <p:nvSpPr>
            <p:cNvPr id="80" name="Oval 79">
              <a:extLst>
                <a:ext uri="{FF2B5EF4-FFF2-40B4-BE49-F238E27FC236}">
                  <a16:creationId xmlns:a16="http://schemas.microsoft.com/office/drawing/2014/main" id="{A84669F4-4343-F54F-B2F9-35E092695D67}"/>
                </a:ext>
                <a:ext uri="{C183D7F6-B498-43B3-948B-1728B52AA6E4}">
                  <adec:decorative xmlns:adec="http://schemas.microsoft.com/office/drawing/2017/decorative" val="1"/>
                </a:ext>
              </a:extLst>
            </p:cNvPr>
            <p:cNvSpPr/>
            <p:nvPr/>
          </p:nvSpPr>
          <p:spPr>
            <a:xfrm>
              <a:off x="8028894" y="3462486"/>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81" name="object 30">
              <a:extLst>
                <a:ext uri="{FF2B5EF4-FFF2-40B4-BE49-F238E27FC236}">
                  <a16:creationId xmlns:a16="http://schemas.microsoft.com/office/drawing/2014/main" id="{B408A632-9524-F44A-9C6B-C01BA9737821}"/>
                </a:ext>
                <a:ext uri="{C183D7F6-B498-43B3-948B-1728B52AA6E4}">
                  <adec:decorative xmlns:adec="http://schemas.microsoft.com/office/drawing/2017/decorative" val="1"/>
                </a:ext>
              </a:extLst>
            </p:cNvPr>
            <p:cNvSpPr/>
            <p:nvPr/>
          </p:nvSpPr>
          <p:spPr>
            <a:xfrm>
              <a:off x="8114104" y="3545089"/>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sp>
        <p:nvSpPr>
          <p:cNvPr id="82" name="cloud">
            <a:extLst>
              <a:ext uri="{FF2B5EF4-FFF2-40B4-BE49-F238E27FC236}">
                <a16:creationId xmlns:a16="http://schemas.microsoft.com/office/drawing/2014/main" id="{01F6F6ED-30DB-9E40-83E4-CC5BBEE8B269}"/>
              </a:ext>
              <a:ext uri="{C183D7F6-B498-43B3-948B-1728B52AA6E4}">
                <adec:decorative xmlns:adec="http://schemas.microsoft.com/office/drawing/2017/decorative" val="1"/>
              </a:ext>
            </a:extLst>
          </p:cNvPr>
          <p:cNvSpPr>
            <a:spLocks noChangeAspect="1"/>
          </p:cNvSpPr>
          <p:nvPr/>
        </p:nvSpPr>
        <p:spPr bwMode="auto">
          <a:xfrm>
            <a:off x="3904196" y="4005971"/>
            <a:ext cx="293084" cy="186723"/>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22225"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83" name="monitor">
            <a:extLst>
              <a:ext uri="{FF2B5EF4-FFF2-40B4-BE49-F238E27FC236}">
                <a16:creationId xmlns:a16="http://schemas.microsoft.com/office/drawing/2014/main" id="{B3BDE5AB-F589-E94D-9996-9F4EFA4DA4DC}"/>
              </a:ext>
              <a:ext uri="{C183D7F6-B498-43B3-948B-1728B52AA6E4}">
                <adec:decorative xmlns:adec="http://schemas.microsoft.com/office/drawing/2017/decorative" val="1"/>
              </a:ext>
            </a:extLst>
          </p:cNvPr>
          <p:cNvSpPr>
            <a:spLocks noChangeAspect="1" noEditPoints="1"/>
          </p:cNvSpPr>
          <p:nvPr/>
        </p:nvSpPr>
        <p:spPr bwMode="auto">
          <a:xfrm>
            <a:off x="3755255" y="3919551"/>
            <a:ext cx="602403" cy="461678"/>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85" name="Round Same Side Corner Rectangle 84">
            <a:extLst>
              <a:ext uri="{FF2B5EF4-FFF2-40B4-BE49-F238E27FC236}">
                <a16:creationId xmlns:a16="http://schemas.microsoft.com/office/drawing/2014/main" id="{1DE170D1-66F8-D748-B41A-06195D6ED69D}"/>
              </a:ext>
              <a:ext uri="{C183D7F6-B498-43B3-948B-1728B52AA6E4}">
                <adec:decorative xmlns:adec="http://schemas.microsoft.com/office/drawing/2017/decorative" val="1"/>
              </a:ext>
            </a:extLst>
          </p:cNvPr>
          <p:cNvSpPr/>
          <p:nvPr/>
        </p:nvSpPr>
        <p:spPr>
          <a:xfrm rot="5400000">
            <a:off x="1405269" y="4885116"/>
            <a:ext cx="213518" cy="1089970"/>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bIns="0" rtlCol="0" anchor="ctr"/>
          <a:lstStyle/>
          <a:p>
            <a:pPr algn="ctr" defTabSz="441756"/>
            <a:r>
              <a:rPr lang="pt-br" sz="750" b="1">
                <a:solidFill>
                  <a:prstClr val="white"/>
                </a:solidFill>
                <a:latin typeface="Segoe UI" panose="020B0502040204020203" pitchFamily="34" charset="0"/>
                <a:cs typeface="Segoe UI" panose="020B0502040204020203" pitchFamily="34" charset="0"/>
              </a:rPr>
              <a:t>Liderança de negócios</a:t>
            </a:r>
          </a:p>
        </p:txBody>
      </p:sp>
      <p:grpSp>
        <p:nvGrpSpPr>
          <p:cNvPr id="2" name="Group 1">
            <a:extLst>
              <a:ext uri="{FF2B5EF4-FFF2-40B4-BE49-F238E27FC236}">
                <a16:creationId xmlns:a16="http://schemas.microsoft.com/office/drawing/2014/main" id="{3BA3FC1E-575A-4E42-B65E-F1E4085510B5}"/>
              </a:ext>
              <a:ext uri="{C183D7F6-B498-43B3-948B-1728B52AA6E4}">
                <adec:decorative xmlns:adec="http://schemas.microsoft.com/office/drawing/2017/decorative" val="1"/>
              </a:ext>
            </a:extLst>
          </p:cNvPr>
          <p:cNvGrpSpPr/>
          <p:nvPr/>
        </p:nvGrpSpPr>
        <p:grpSpPr>
          <a:xfrm>
            <a:off x="8739104" y="3475942"/>
            <a:ext cx="405665" cy="405665"/>
            <a:chOff x="8739104" y="3475942"/>
            <a:chExt cx="405665" cy="405665"/>
          </a:xfrm>
        </p:grpSpPr>
        <p:sp>
          <p:nvSpPr>
            <p:cNvPr id="88" name="Oval 87">
              <a:extLst>
                <a:ext uri="{FF2B5EF4-FFF2-40B4-BE49-F238E27FC236}">
                  <a16:creationId xmlns:a16="http://schemas.microsoft.com/office/drawing/2014/main" id="{64D719FC-C279-B24E-97AA-0E35222ED867}"/>
                </a:ext>
                <a:ext uri="{C183D7F6-B498-43B3-948B-1728B52AA6E4}">
                  <adec:decorative xmlns:adec="http://schemas.microsoft.com/office/drawing/2017/decorative" val="1"/>
                </a:ext>
              </a:extLst>
            </p:cNvPr>
            <p:cNvSpPr/>
            <p:nvPr/>
          </p:nvSpPr>
          <p:spPr>
            <a:xfrm>
              <a:off x="8739104" y="3475942"/>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89" name="object 30">
              <a:extLst>
                <a:ext uri="{FF2B5EF4-FFF2-40B4-BE49-F238E27FC236}">
                  <a16:creationId xmlns:a16="http://schemas.microsoft.com/office/drawing/2014/main" id="{B2A504BF-0CEB-3C4A-9796-ECA867456D09}"/>
                </a:ext>
                <a:ext uri="{C183D7F6-B498-43B3-948B-1728B52AA6E4}">
                  <adec:decorative xmlns:adec="http://schemas.microsoft.com/office/drawing/2017/decorative" val="1"/>
                </a:ext>
              </a:extLst>
            </p:cNvPr>
            <p:cNvSpPr/>
            <p:nvPr/>
          </p:nvSpPr>
          <p:spPr>
            <a:xfrm rot="2703815">
              <a:off x="8823710" y="3583444"/>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grpSp>
        <p:nvGrpSpPr>
          <p:cNvPr id="7" name="!!Group 6">
            <a:extLst>
              <a:ext uri="{FF2B5EF4-FFF2-40B4-BE49-F238E27FC236}">
                <a16:creationId xmlns:a16="http://schemas.microsoft.com/office/drawing/2014/main" id="{29A9D160-7594-4CC5-AA98-328620820478}"/>
              </a:ext>
              <a:ext uri="{C183D7F6-B498-43B3-948B-1728B52AA6E4}">
                <adec:decorative xmlns:adec="http://schemas.microsoft.com/office/drawing/2017/decorative" val="1"/>
              </a:ext>
            </a:extLst>
          </p:cNvPr>
          <p:cNvGrpSpPr/>
          <p:nvPr/>
        </p:nvGrpSpPr>
        <p:grpSpPr>
          <a:xfrm>
            <a:off x="7315138" y="3468075"/>
            <a:ext cx="405665" cy="405665"/>
            <a:chOff x="7315138" y="3468075"/>
            <a:chExt cx="405665" cy="405665"/>
          </a:xfrm>
        </p:grpSpPr>
        <p:sp>
          <p:nvSpPr>
            <p:cNvPr id="90" name="Oval 89">
              <a:extLst>
                <a:ext uri="{FF2B5EF4-FFF2-40B4-BE49-F238E27FC236}">
                  <a16:creationId xmlns:a16="http://schemas.microsoft.com/office/drawing/2014/main" id="{74C362CE-FFA2-2845-96B2-279CB424C476}"/>
                </a:ext>
                <a:ext uri="{C183D7F6-B498-43B3-948B-1728B52AA6E4}">
                  <adec:decorative xmlns:adec="http://schemas.microsoft.com/office/drawing/2017/decorative" val="1"/>
                </a:ext>
              </a:extLst>
            </p:cNvPr>
            <p:cNvSpPr/>
            <p:nvPr/>
          </p:nvSpPr>
          <p:spPr>
            <a:xfrm flipH="1">
              <a:off x="7315138" y="3468075"/>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91" name="object 30">
              <a:extLst>
                <a:ext uri="{FF2B5EF4-FFF2-40B4-BE49-F238E27FC236}">
                  <a16:creationId xmlns:a16="http://schemas.microsoft.com/office/drawing/2014/main" id="{31667F96-063D-034B-B744-6415C935F2B7}"/>
                </a:ext>
                <a:ext uri="{C183D7F6-B498-43B3-948B-1728B52AA6E4}">
                  <adec:decorative xmlns:adec="http://schemas.microsoft.com/office/drawing/2017/decorative" val="1"/>
                </a:ext>
              </a:extLst>
            </p:cNvPr>
            <p:cNvSpPr/>
            <p:nvPr/>
          </p:nvSpPr>
          <p:spPr>
            <a:xfrm rot="18896185" flipH="1">
              <a:off x="7399744" y="3575578"/>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sp>
        <p:nvSpPr>
          <p:cNvPr id="96" name="building_4">
            <a:extLst>
              <a:ext uri="{FF2B5EF4-FFF2-40B4-BE49-F238E27FC236}">
                <a16:creationId xmlns:a16="http://schemas.microsoft.com/office/drawing/2014/main" id="{8F075011-E40A-4C4C-BD08-AF08DCCC8339}"/>
              </a:ext>
              <a:ext uri="{C183D7F6-B498-43B3-948B-1728B52AA6E4}">
                <adec:decorative xmlns:adec="http://schemas.microsoft.com/office/drawing/2017/decorative" val="1"/>
              </a:ext>
            </a:extLst>
          </p:cNvPr>
          <p:cNvSpPr>
            <a:spLocks noChangeAspect="1" noEditPoints="1"/>
          </p:cNvSpPr>
          <p:nvPr/>
        </p:nvSpPr>
        <p:spPr bwMode="auto">
          <a:xfrm>
            <a:off x="7108439" y="4198314"/>
            <a:ext cx="500122" cy="507998"/>
          </a:xfrm>
          <a:custGeom>
            <a:avLst/>
            <a:gdLst>
              <a:gd name="T0" fmla="*/ 200 w 254"/>
              <a:gd name="T1" fmla="*/ 258 h 258"/>
              <a:gd name="T2" fmla="*/ 55 w 254"/>
              <a:gd name="T3" fmla="*/ 44 h 258"/>
              <a:gd name="T4" fmla="*/ 200 w 254"/>
              <a:gd name="T5" fmla="*/ 44 h 258"/>
              <a:gd name="T6" fmla="*/ 55 w 254"/>
              <a:gd name="T7" fmla="*/ 72 h 258"/>
              <a:gd name="T8" fmla="*/ 0 w 254"/>
              <a:gd name="T9" fmla="*/ 258 h 258"/>
              <a:gd name="T10" fmla="*/ 21 w 254"/>
              <a:gd name="T11" fmla="*/ 102 h 258"/>
              <a:gd name="T12" fmla="*/ 21 w 254"/>
              <a:gd name="T13" fmla="*/ 128 h 258"/>
              <a:gd name="T14" fmla="*/ 21 w 254"/>
              <a:gd name="T15" fmla="*/ 155 h 258"/>
              <a:gd name="T16" fmla="*/ 21 w 254"/>
              <a:gd name="T17" fmla="*/ 182 h 258"/>
              <a:gd name="T18" fmla="*/ 21 w 254"/>
              <a:gd name="T19" fmla="*/ 209 h 258"/>
              <a:gd name="T20" fmla="*/ 200 w 254"/>
              <a:gd name="T21" fmla="*/ 258 h 258"/>
              <a:gd name="T22" fmla="*/ 254 w 254"/>
              <a:gd name="T23" fmla="*/ 72 h 258"/>
              <a:gd name="T24" fmla="*/ 234 w 254"/>
              <a:gd name="T25" fmla="*/ 102 h 258"/>
              <a:gd name="T26" fmla="*/ 234 w 254"/>
              <a:gd name="T27" fmla="*/ 128 h 258"/>
              <a:gd name="T28" fmla="*/ 234 w 254"/>
              <a:gd name="T29" fmla="*/ 155 h 258"/>
              <a:gd name="T30" fmla="*/ 234 w 254"/>
              <a:gd name="T31" fmla="*/ 182 h 258"/>
              <a:gd name="T32" fmla="*/ 234 w 254"/>
              <a:gd name="T33" fmla="*/ 209 h 258"/>
              <a:gd name="T34" fmla="*/ 96 w 254"/>
              <a:gd name="T35" fmla="*/ 71 h 258"/>
              <a:gd name="T36" fmla="*/ 87 w 254"/>
              <a:gd name="T37" fmla="*/ 66 h 258"/>
              <a:gd name="T38" fmla="*/ 96 w 254"/>
              <a:gd name="T39" fmla="*/ 76 h 258"/>
              <a:gd name="T40" fmla="*/ 132 w 254"/>
              <a:gd name="T41" fmla="*/ 71 h 258"/>
              <a:gd name="T42" fmla="*/ 122 w 254"/>
              <a:gd name="T43" fmla="*/ 66 h 258"/>
              <a:gd name="T44" fmla="*/ 132 w 254"/>
              <a:gd name="T45" fmla="*/ 76 h 258"/>
              <a:gd name="T46" fmla="*/ 168 w 254"/>
              <a:gd name="T47" fmla="*/ 71 h 258"/>
              <a:gd name="T48" fmla="*/ 158 w 254"/>
              <a:gd name="T49" fmla="*/ 66 h 258"/>
              <a:gd name="T50" fmla="*/ 168 w 254"/>
              <a:gd name="T51" fmla="*/ 76 h 258"/>
              <a:gd name="T52" fmla="*/ 96 w 254"/>
              <a:gd name="T53" fmla="*/ 109 h 258"/>
              <a:gd name="T54" fmla="*/ 87 w 254"/>
              <a:gd name="T55" fmla="*/ 104 h 258"/>
              <a:gd name="T56" fmla="*/ 96 w 254"/>
              <a:gd name="T57" fmla="*/ 114 h 258"/>
              <a:gd name="T58" fmla="*/ 132 w 254"/>
              <a:gd name="T59" fmla="*/ 109 h 258"/>
              <a:gd name="T60" fmla="*/ 122 w 254"/>
              <a:gd name="T61" fmla="*/ 104 h 258"/>
              <a:gd name="T62" fmla="*/ 132 w 254"/>
              <a:gd name="T63" fmla="*/ 114 h 258"/>
              <a:gd name="T64" fmla="*/ 168 w 254"/>
              <a:gd name="T65" fmla="*/ 109 h 258"/>
              <a:gd name="T66" fmla="*/ 158 w 254"/>
              <a:gd name="T67" fmla="*/ 104 h 258"/>
              <a:gd name="T68" fmla="*/ 168 w 254"/>
              <a:gd name="T69" fmla="*/ 114 h 258"/>
              <a:gd name="T70" fmla="*/ 96 w 254"/>
              <a:gd name="T71" fmla="*/ 147 h 258"/>
              <a:gd name="T72" fmla="*/ 87 w 254"/>
              <a:gd name="T73" fmla="*/ 142 h 258"/>
              <a:gd name="T74" fmla="*/ 96 w 254"/>
              <a:gd name="T75" fmla="*/ 152 h 258"/>
              <a:gd name="T76" fmla="*/ 132 w 254"/>
              <a:gd name="T77" fmla="*/ 147 h 258"/>
              <a:gd name="T78" fmla="*/ 122 w 254"/>
              <a:gd name="T79" fmla="*/ 142 h 258"/>
              <a:gd name="T80" fmla="*/ 132 w 254"/>
              <a:gd name="T81" fmla="*/ 152 h 258"/>
              <a:gd name="T82" fmla="*/ 168 w 254"/>
              <a:gd name="T83" fmla="*/ 147 h 258"/>
              <a:gd name="T84" fmla="*/ 158 w 254"/>
              <a:gd name="T85" fmla="*/ 142 h 258"/>
              <a:gd name="T86" fmla="*/ 168 w 254"/>
              <a:gd name="T87" fmla="*/ 152 h 258"/>
              <a:gd name="T88" fmla="*/ 96 w 254"/>
              <a:gd name="T89" fmla="*/ 185 h 258"/>
              <a:gd name="T90" fmla="*/ 87 w 254"/>
              <a:gd name="T91" fmla="*/ 180 h 258"/>
              <a:gd name="T92" fmla="*/ 96 w 254"/>
              <a:gd name="T93" fmla="*/ 190 h 258"/>
              <a:gd name="T94" fmla="*/ 132 w 254"/>
              <a:gd name="T95" fmla="*/ 186 h 258"/>
              <a:gd name="T96" fmla="*/ 122 w 254"/>
              <a:gd name="T97" fmla="*/ 180 h 258"/>
              <a:gd name="T98" fmla="*/ 132 w 254"/>
              <a:gd name="T99" fmla="*/ 190 h 258"/>
              <a:gd name="T100" fmla="*/ 168 w 254"/>
              <a:gd name="T101" fmla="*/ 184 h 258"/>
              <a:gd name="T102" fmla="*/ 158 w 254"/>
              <a:gd name="T103" fmla="*/ 180 h 258"/>
              <a:gd name="T104" fmla="*/ 168 w 254"/>
              <a:gd name="T105" fmla="*/ 190 h 258"/>
              <a:gd name="T106" fmla="*/ 163 w 254"/>
              <a:gd name="T107" fmla="*/ 258 h 258"/>
              <a:gd name="T108" fmla="*/ 92 w 254"/>
              <a:gd name="T109" fmla="*/ 21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58">
                <a:moveTo>
                  <a:pt x="200" y="146"/>
                </a:moveTo>
                <a:lnTo>
                  <a:pt x="200" y="258"/>
                </a:lnTo>
                <a:lnTo>
                  <a:pt x="55" y="258"/>
                </a:lnTo>
                <a:lnTo>
                  <a:pt x="55" y="44"/>
                </a:lnTo>
                <a:lnTo>
                  <a:pt x="127" y="0"/>
                </a:lnTo>
                <a:lnTo>
                  <a:pt x="200" y="44"/>
                </a:lnTo>
                <a:lnTo>
                  <a:pt x="200" y="146"/>
                </a:lnTo>
                <a:moveTo>
                  <a:pt x="55" y="72"/>
                </a:moveTo>
                <a:lnTo>
                  <a:pt x="0" y="72"/>
                </a:lnTo>
                <a:lnTo>
                  <a:pt x="0" y="258"/>
                </a:lnTo>
                <a:lnTo>
                  <a:pt x="55" y="258"/>
                </a:lnTo>
                <a:moveTo>
                  <a:pt x="21" y="102"/>
                </a:moveTo>
                <a:lnTo>
                  <a:pt x="55" y="102"/>
                </a:lnTo>
                <a:moveTo>
                  <a:pt x="21" y="128"/>
                </a:moveTo>
                <a:lnTo>
                  <a:pt x="55" y="128"/>
                </a:lnTo>
                <a:moveTo>
                  <a:pt x="21" y="155"/>
                </a:moveTo>
                <a:lnTo>
                  <a:pt x="55" y="155"/>
                </a:lnTo>
                <a:moveTo>
                  <a:pt x="21" y="182"/>
                </a:moveTo>
                <a:lnTo>
                  <a:pt x="55" y="182"/>
                </a:lnTo>
                <a:moveTo>
                  <a:pt x="21" y="209"/>
                </a:moveTo>
                <a:lnTo>
                  <a:pt x="55" y="209"/>
                </a:lnTo>
                <a:moveTo>
                  <a:pt x="200" y="258"/>
                </a:moveTo>
                <a:lnTo>
                  <a:pt x="254" y="258"/>
                </a:lnTo>
                <a:lnTo>
                  <a:pt x="254" y="72"/>
                </a:lnTo>
                <a:lnTo>
                  <a:pt x="200" y="72"/>
                </a:lnTo>
                <a:moveTo>
                  <a:pt x="234" y="102"/>
                </a:moveTo>
                <a:lnTo>
                  <a:pt x="200" y="102"/>
                </a:lnTo>
                <a:moveTo>
                  <a:pt x="234" y="128"/>
                </a:moveTo>
                <a:lnTo>
                  <a:pt x="200" y="128"/>
                </a:lnTo>
                <a:moveTo>
                  <a:pt x="234" y="155"/>
                </a:moveTo>
                <a:lnTo>
                  <a:pt x="200" y="155"/>
                </a:lnTo>
                <a:moveTo>
                  <a:pt x="234" y="182"/>
                </a:moveTo>
                <a:lnTo>
                  <a:pt x="200" y="182"/>
                </a:lnTo>
                <a:moveTo>
                  <a:pt x="234" y="209"/>
                </a:moveTo>
                <a:lnTo>
                  <a:pt x="200" y="209"/>
                </a:lnTo>
                <a:moveTo>
                  <a:pt x="96" y="71"/>
                </a:moveTo>
                <a:lnTo>
                  <a:pt x="96" y="66"/>
                </a:lnTo>
                <a:lnTo>
                  <a:pt x="87" y="66"/>
                </a:lnTo>
                <a:lnTo>
                  <a:pt x="87" y="76"/>
                </a:lnTo>
                <a:lnTo>
                  <a:pt x="96" y="76"/>
                </a:lnTo>
                <a:lnTo>
                  <a:pt x="96" y="71"/>
                </a:lnTo>
                <a:moveTo>
                  <a:pt x="132" y="71"/>
                </a:moveTo>
                <a:lnTo>
                  <a:pt x="132" y="66"/>
                </a:lnTo>
                <a:lnTo>
                  <a:pt x="122" y="66"/>
                </a:lnTo>
                <a:lnTo>
                  <a:pt x="122" y="76"/>
                </a:lnTo>
                <a:lnTo>
                  <a:pt x="132" y="76"/>
                </a:lnTo>
                <a:lnTo>
                  <a:pt x="132" y="71"/>
                </a:lnTo>
                <a:moveTo>
                  <a:pt x="168" y="71"/>
                </a:moveTo>
                <a:lnTo>
                  <a:pt x="168" y="66"/>
                </a:lnTo>
                <a:lnTo>
                  <a:pt x="158" y="66"/>
                </a:lnTo>
                <a:lnTo>
                  <a:pt x="158" y="76"/>
                </a:lnTo>
                <a:lnTo>
                  <a:pt x="168" y="76"/>
                </a:lnTo>
                <a:lnTo>
                  <a:pt x="168" y="71"/>
                </a:lnTo>
                <a:moveTo>
                  <a:pt x="96" y="109"/>
                </a:moveTo>
                <a:lnTo>
                  <a:pt x="96" y="104"/>
                </a:lnTo>
                <a:lnTo>
                  <a:pt x="87" y="104"/>
                </a:lnTo>
                <a:lnTo>
                  <a:pt x="87" y="114"/>
                </a:lnTo>
                <a:lnTo>
                  <a:pt x="96" y="114"/>
                </a:lnTo>
                <a:lnTo>
                  <a:pt x="96" y="109"/>
                </a:lnTo>
                <a:moveTo>
                  <a:pt x="132" y="109"/>
                </a:moveTo>
                <a:lnTo>
                  <a:pt x="132" y="104"/>
                </a:lnTo>
                <a:lnTo>
                  <a:pt x="122" y="104"/>
                </a:lnTo>
                <a:lnTo>
                  <a:pt x="122" y="114"/>
                </a:lnTo>
                <a:lnTo>
                  <a:pt x="132" y="114"/>
                </a:lnTo>
                <a:lnTo>
                  <a:pt x="132" y="109"/>
                </a:lnTo>
                <a:moveTo>
                  <a:pt x="168" y="109"/>
                </a:moveTo>
                <a:lnTo>
                  <a:pt x="168" y="104"/>
                </a:lnTo>
                <a:lnTo>
                  <a:pt x="158" y="104"/>
                </a:lnTo>
                <a:lnTo>
                  <a:pt x="158" y="114"/>
                </a:lnTo>
                <a:lnTo>
                  <a:pt x="168" y="114"/>
                </a:lnTo>
                <a:lnTo>
                  <a:pt x="168" y="109"/>
                </a:lnTo>
                <a:moveTo>
                  <a:pt x="96" y="147"/>
                </a:moveTo>
                <a:lnTo>
                  <a:pt x="96" y="142"/>
                </a:lnTo>
                <a:lnTo>
                  <a:pt x="87" y="142"/>
                </a:lnTo>
                <a:lnTo>
                  <a:pt x="87" y="152"/>
                </a:lnTo>
                <a:lnTo>
                  <a:pt x="96" y="152"/>
                </a:lnTo>
                <a:lnTo>
                  <a:pt x="96" y="147"/>
                </a:lnTo>
                <a:moveTo>
                  <a:pt x="132" y="147"/>
                </a:moveTo>
                <a:lnTo>
                  <a:pt x="132" y="142"/>
                </a:lnTo>
                <a:lnTo>
                  <a:pt x="122" y="142"/>
                </a:lnTo>
                <a:lnTo>
                  <a:pt x="122" y="152"/>
                </a:lnTo>
                <a:lnTo>
                  <a:pt x="132" y="152"/>
                </a:lnTo>
                <a:lnTo>
                  <a:pt x="132" y="147"/>
                </a:lnTo>
                <a:moveTo>
                  <a:pt x="168" y="147"/>
                </a:moveTo>
                <a:lnTo>
                  <a:pt x="168" y="142"/>
                </a:lnTo>
                <a:lnTo>
                  <a:pt x="158" y="142"/>
                </a:lnTo>
                <a:lnTo>
                  <a:pt x="158" y="152"/>
                </a:lnTo>
                <a:lnTo>
                  <a:pt x="168" y="152"/>
                </a:lnTo>
                <a:lnTo>
                  <a:pt x="168" y="147"/>
                </a:lnTo>
                <a:moveTo>
                  <a:pt x="96" y="185"/>
                </a:moveTo>
                <a:lnTo>
                  <a:pt x="96" y="180"/>
                </a:lnTo>
                <a:lnTo>
                  <a:pt x="87" y="180"/>
                </a:lnTo>
                <a:lnTo>
                  <a:pt x="87" y="190"/>
                </a:lnTo>
                <a:lnTo>
                  <a:pt x="96" y="190"/>
                </a:lnTo>
                <a:lnTo>
                  <a:pt x="96" y="185"/>
                </a:lnTo>
                <a:moveTo>
                  <a:pt x="132" y="186"/>
                </a:moveTo>
                <a:lnTo>
                  <a:pt x="132" y="180"/>
                </a:lnTo>
                <a:lnTo>
                  <a:pt x="122" y="180"/>
                </a:lnTo>
                <a:lnTo>
                  <a:pt x="122" y="190"/>
                </a:lnTo>
                <a:lnTo>
                  <a:pt x="132" y="190"/>
                </a:lnTo>
                <a:lnTo>
                  <a:pt x="132" y="186"/>
                </a:lnTo>
                <a:moveTo>
                  <a:pt x="168" y="184"/>
                </a:moveTo>
                <a:lnTo>
                  <a:pt x="168" y="180"/>
                </a:lnTo>
                <a:lnTo>
                  <a:pt x="158" y="180"/>
                </a:lnTo>
                <a:lnTo>
                  <a:pt x="158" y="190"/>
                </a:lnTo>
                <a:lnTo>
                  <a:pt x="168" y="190"/>
                </a:lnTo>
                <a:lnTo>
                  <a:pt x="168" y="184"/>
                </a:lnTo>
                <a:moveTo>
                  <a:pt x="163" y="258"/>
                </a:moveTo>
                <a:lnTo>
                  <a:pt x="163" y="217"/>
                </a:lnTo>
                <a:lnTo>
                  <a:pt x="92" y="217"/>
                </a:lnTo>
                <a:lnTo>
                  <a:pt x="92" y="258"/>
                </a:lnTo>
              </a:path>
            </a:pathLst>
          </a:custGeom>
          <a:noFill/>
          <a:ln w="25400" cap="flat">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87" name="globe_4">
            <a:extLst>
              <a:ext uri="{FF2B5EF4-FFF2-40B4-BE49-F238E27FC236}">
                <a16:creationId xmlns:a16="http://schemas.microsoft.com/office/drawing/2014/main" id="{69F53CB6-86D2-0842-ADAF-E0645A410F04}"/>
              </a:ext>
              <a:ext uri="{C183D7F6-B498-43B3-948B-1728B52AA6E4}">
                <adec:decorative xmlns:adec="http://schemas.microsoft.com/office/drawing/2017/decorative" val="1"/>
              </a:ext>
            </a:extLst>
          </p:cNvPr>
          <p:cNvSpPr>
            <a:spLocks noChangeAspect="1" noEditPoints="1"/>
          </p:cNvSpPr>
          <p:nvPr/>
        </p:nvSpPr>
        <p:spPr bwMode="auto">
          <a:xfrm>
            <a:off x="7809423" y="4070958"/>
            <a:ext cx="907154" cy="918543"/>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38 w 332"/>
              <a:gd name="T21" fmla="*/ 255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38" y="255"/>
                  <a:pt x="38" y="255"/>
                  <a:pt x="38" y="255"/>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solidFill>
            <a:srgbClr val="EEEEEE"/>
          </a:solidFill>
          <a:ln w="25400" cap="flat">
            <a:solidFill>
              <a:srgbClr val="0078D1"/>
            </a:solidFill>
            <a:prstDash val="soli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102" name="building_7">
            <a:extLst>
              <a:ext uri="{FF2B5EF4-FFF2-40B4-BE49-F238E27FC236}">
                <a16:creationId xmlns:a16="http://schemas.microsoft.com/office/drawing/2014/main" id="{3CECBA3B-37C6-E340-9067-FB657477E247}"/>
              </a:ext>
              <a:ext uri="{C183D7F6-B498-43B3-948B-1728B52AA6E4}">
                <adec:decorative xmlns:adec="http://schemas.microsoft.com/office/drawing/2017/decorative" val="1"/>
              </a:ext>
            </a:extLst>
          </p:cNvPr>
          <p:cNvSpPr>
            <a:spLocks noChangeAspect="1" noEditPoints="1"/>
          </p:cNvSpPr>
          <p:nvPr/>
        </p:nvSpPr>
        <p:spPr bwMode="auto">
          <a:xfrm>
            <a:off x="8913757" y="4192631"/>
            <a:ext cx="454762" cy="514930"/>
          </a:xfrm>
          <a:custGeom>
            <a:avLst/>
            <a:gdLst>
              <a:gd name="T0" fmla="*/ 142 w 235"/>
              <a:gd name="T1" fmla="*/ 110 h 269"/>
              <a:gd name="T2" fmla="*/ 168 w 235"/>
              <a:gd name="T3" fmla="*/ 110 h 269"/>
              <a:gd name="T4" fmla="*/ 235 w 235"/>
              <a:gd name="T5" fmla="*/ 176 h 269"/>
              <a:gd name="T6" fmla="*/ 235 w 235"/>
              <a:gd name="T7" fmla="*/ 269 h 269"/>
              <a:gd name="T8" fmla="*/ 142 w 235"/>
              <a:gd name="T9" fmla="*/ 94 h 269"/>
              <a:gd name="T10" fmla="*/ 142 w 235"/>
              <a:gd name="T11" fmla="*/ 72 h 269"/>
              <a:gd name="T12" fmla="*/ 0 w 235"/>
              <a:gd name="T13" fmla="*/ 72 h 269"/>
              <a:gd name="T14" fmla="*/ 0 w 235"/>
              <a:gd name="T15" fmla="*/ 269 h 269"/>
              <a:gd name="T16" fmla="*/ 54 w 235"/>
              <a:gd name="T17" fmla="*/ 269 h 269"/>
              <a:gd name="T18" fmla="*/ 54 w 235"/>
              <a:gd name="T19" fmla="*/ 215 h 269"/>
              <a:gd name="T20" fmla="*/ 91 w 235"/>
              <a:gd name="T21" fmla="*/ 215 h 269"/>
              <a:gd name="T22" fmla="*/ 91 w 235"/>
              <a:gd name="T23" fmla="*/ 269 h 269"/>
              <a:gd name="T24" fmla="*/ 142 w 235"/>
              <a:gd name="T25" fmla="*/ 269 h 269"/>
              <a:gd name="T26" fmla="*/ 142 w 235"/>
              <a:gd name="T27" fmla="*/ 110 h 269"/>
              <a:gd name="T28" fmla="*/ 142 w 235"/>
              <a:gd name="T29" fmla="*/ 94 h 269"/>
              <a:gd name="T30" fmla="*/ 127 w 235"/>
              <a:gd name="T31" fmla="*/ 72 h 269"/>
              <a:gd name="T32" fmla="*/ 127 w 235"/>
              <a:gd name="T33" fmla="*/ 37 h 269"/>
              <a:gd name="T34" fmla="*/ 16 w 235"/>
              <a:gd name="T35" fmla="*/ 37 h 269"/>
              <a:gd name="T36" fmla="*/ 16 w 235"/>
              <a:gd name="T37" fmla="*/ 72 h 269"/>
              <a:gd name="T38" fmla="*/ 90 w 235"/>
              <a:gd name="T39" fmla="*/ 37 h 269"/>
              <a:gd name="T40" fmla="*/ 90 w 235"/>
              <a:gd name="T41" fmla="*/ 0 h 269"/>
              <a:gd name="T42" fmla="*/ 53 w 235"/>
              <a:gd name="T43" fmla="*/ 0 h 269"/>
              <a:gd name="T44" fmla="*/ 53 w 235"/>
              <a:gd name="T45" fmla="*/ 37 h 269"/>
              <a:gd name="T46" fmla="*/ 36 w 235"/>
              <a:gd name="T47" fmla="*/ 106 h 269"/>
              <a:gd name="T48" fmla="*/ 36 w 235"/>
              <a:gd name="T49" fmla="*/ 129 h 269"/>
              <a:gd name="T50" fmla="*/ 71 w 235"/>
              <a:gd name="T51" fmla="*/ 106 h 269"/>
              <a:gd name="T52" fmla="*/ 71 w 235"/>
              <a:gd name="T53" fmla="*/ 129 h 269"/>
              <a:gd name="T54" fmla="*/ 108 w 235"/>
              <a:gd name="T55" fmla="*/ 106 h 269"/>
              <a:gd name="T56" fmla="*/ 108 w 235"/>
              <a:gd name="T57" fmla="*/ 129 h 269"/>
              <a:gd name="T58" fmla="*/ 36 w 235"/>
              <a:gd name="T59" fmla="*/ 160 h 269"/>
              <a:gd name="T60" fmla="*/ 36 w 235"/>
              <a:gd name="T61" fmla="*/ 184 h 269"/>
              <a:gd name="T62" fmla="*/ 71 w 235"/>
              <a:gd name="T63" fmla="*/ 160 h 269"/>
              <a:gd name="T64" fmla="*/ 71 w 235"/>
              <a:gd name="T65" fmla="*/ 184 h 269"/>
              <a:gd name="T66" fmla="*/ 108 w 235"/>
              <a:gd name="T67" fmla="*/ 160 h 269"/>
              <a:gd name="T68" fmla="*/ 108 w 235"/>
              <a:gd name="T69" fmla="*/ 184 h 269"/>
              <a:gd name="T70" fmla="*/ 175 w 235"/>
              <a:gd name="T71" fmla="*/ 269 h 269"/>
              <a:gd name="T72" fmla="*/ 201 w 235"/>
              <a:gd name="T73" fmla="*/ 269 h 269"/>
              <a:gd name="T74" fmla="*/ 175 w 235"/>
              <a:gd name="T75" fmla="*/ 235 h 269"/>
              <a:gd name="T76" fmla="*/ 201 w 235"/>
              <a:gd name="T77" fmla="*/ 235 h 269"/>
              <a:gd name="T78" fmla="*/ 175 w 235"/>
              <a:gd name="T79" fmla="*/ 200 h 269"/>
              <a:gd name="T80" fmla="*/ 201 w 235"/>
              <a:gd name="T81" fmla="*/ 200 h 269"/>
              <a:gd name="T82" fmla="*/ 175 w 235"/>
              <a:gd name="T83" fmla="*/ 166 h 269"/>
              <a:gd name="T84" fmla="*/ 201 w 235"/>
              <a:gd name="T85" fmla="*/ 16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269">
                <a:moveTo>
                  <a:pt x="142" y="110"/>
                </a:moveTo>
                <a:cubicBezTo>
                  <a:pt x="168" y="110"/>
                  <a:pt x="168" y="110"/>
                  <a:pt x="168" y="110"/>
                </a:cubicBezTo>
                <a:cubicBezTo>
                  <a:pt x="205" y="110"/>
                  <a:pt x="235" y="140"/>
                  <a:pt x="235" y="176"/>
                </a:cubicBezTo>
                <a:cubicBezTo>
                  <a:pt x="235" y="269"/>
                  <a:pt x="235" y="269"/>
                  <a:pt x="235" y="269"/>
                </a:cubicBezTo>
                <a:moveTo>
                  <a:pt x="142" y="94"/>
                </a:moveTo>
                <a:cubicBezTo>
                  <a:pt x="142" y="72"/>
                  <a:pt x="142" y="72"/>
                  <a:pt x="142" y="72"/>
                </a:cubicBezTo>
                <a:cubicBezTo>
                  <a:pt x="0" y="72"/>
                  <a:pt x="0" y="72"/>
                  <a:pt x="0" y="72"/>
                </a:cubicBezTo>
                <a:cubicBezTo>
                  <a:pt x="0" y="269"/>
                  <a:pt x="0" y="269"/>
                  <a:pt x="0" y="269"/>
                </a:cubicBezTo>
                <a:cubicBezTo>
                  <a:pt x="54" y="269"/>
                  <a:pt x="54" y="269"/>
                  <a:pt x="54" y="269"/>
                </a:cubicBezTo>
                <a:cubicBezTo>
                  <a:pt x="54" y="215"/>
                  <a:pt x="54" y="215"/>
                  <a:pt x="54" y="215"/>
                </a:cubicBezTo>
                <a:cubicBezTo>
                  <a:pt x="91" y="215"/>
                  <a:pt x="91" y="215"/>
                  <a:pt x="91" y="215"/>
                </a:cubicBezTo>
                <a:cubicBezTo>
                  <a:pt x="91" y="269"/>
                  <a:pt x="91" y="269"/>
                  <a:pt x="91" y="269"/>
                </a:cubicBezTo>
                <a:cubicBezTo>
                  <a:pt x="142" y="269"/>
                  <a:pt x="142" y="269"/>
                  <a:pt x="142" y="269"/>
                </a:cubicBezTo>
                <a:cubicBezTo>
                  <a:pt x="142" y="110"/>
                  <a:pt x="142" y="110"/>
                  <a:pt x="142" y="110"/>
                </a:cubicBezTo>
                <a:lnTo>
                  <a:pt x="142" y="94"/>
                </a:lnTo>
                <a:close/>
                <a:moveTo>
                  <a:pt x="127" y="72"/>
                </a:moveTo>
                <a:cubicBezTo>
                  <a:pt x="127" y="37"/>
                  <a:pt x="127" y="37"/>
                  <a:pt x="127" y="37"/>
                </a:cubicBezTo>
                <a:cubicBezTo>
                  <a:pt x="16" y="37"/>
                  <a:pt x="16" y="37"/>
                  <a:pt x="16" y="37"/>
                </a:cubicBezTo>
                <a:cubicBezTo>
                  <a:pt x="16" y="72"/>
                  <a:pt x="16" y="72"/>
                  <a:pt x="16" y="72"/>
                </a:cubicBezTo>
                <a:moveTo>
                  <a:pt x="90" y="37"/>
                </a:moveTo>
                <a:cubicBezTo>
                  <a:pt x="90" y="0"/>
                  <a:pt x="90" y="0"/>
                  <a:pt x="90" y="0"/>
                </a:cubicBezTo>
                <a:cubicBezTo>
                  <a:pt x="53" y="0"/>
                  <a:pt x="53" y="0"/>
                  <a:pt x="53" y="0"/>
                </a:cubicBezTo>
                <a:cubicBezTo>
                  <a:pt x="53" y="37"/>
                  <a:pt x="53" y="37"/>
                  <a:pt x="53" y="37"/>
                </a:cubicBezTo>
                <a:moveTo>
                  <a:pt x="36" y="106"/>
                </a:moveTo>
                <a:cubicBezTo>
                  <a:pt x="36" y="129"/>
                  <a:pt x="36" y="129"/>
                  <a:pt x="36" y="129"/>
                </a:cubicBezTo>
                <a:moveTo>
                  <a:pt x="71" y="106"/>
                </a:moveTo>
                <a:cubicBezTo>
                  <a:pt x="71" y="129"/>
                  <a:pt x="71" y="129"/>
                  <a:pt x="71" y="129"/>
                </a:cubicBezTo>
                <a:moveTo>
                  <a:pt x="108" y="106"/>
                </a:moveTo>
                <a:cubicBezTo>
                  <a:pt x="108" y="129"/>
                  <a:pt x="108" y="129"/>
                  <a:pt x="108" y="129"/>
                </a:cubicBezTo>
                <a:moveTo>
                  <a:pt x="36" y="160"/>
                </a:moveTo>
                <a:cubicBezTo>
                  <a:pt x="36" y="184"/>
                  <a:pt x="36" y="184"/>
                  <a:pt x="36" y="184"/>
                </a:cubicBezTo>
                <a:moveTo>
                  <a:pt x="71" y="160"/>
                </a:moveTo>
                <a:cubicBezTo>
                  <a:pt x="71" y="184"/>
                  <a:pt x="71" y="184"/>
                  <a:pt x="71" y="184"/>
                </a:cubicBezTo>
                <a:moveTo>
                  <a:pt x="108" y="160"/>
                </a:moveTo>
                <a:cubicBezTo>
                  <a:pt x="108" y="184"/>
                  <a:pt x="108" y="184"/>
                  <a:pt x="108" y="184"/>
                </a:cubicBezTo>
                <a:moveTo>
                  <a:pt x="175" y="269"/>
                </a:moveTo>
                <a:cubicBezTo>
                  <a:pt x="201" y="269"/>
                  <a:pt x="201" y="269"/>
                  <a:pt x="201" y="269"/>
                </a:cubicBezTo>
                <a:moveTo>
                  <a:pt x="175" y="235"/>
                </a:moveTo>
                <a:cubicBezTo>
                  <a:pt x="201" y="235"/>
                  <a:pt x="201" y="235"/>
                  <a:pt x="201" y="235"/>
                </a:cubicBezTo>
                <a:moveTo>
                  <a:pt x="175" y="200"/>
                </a:moveTo>
                <a:cubicBezTo>
                  <a:pt x="201" y="200"/>
                  <a:pt x="201" y="200"/>
                  <a:pt x="201" y="200"/>
                </a:cubicBezTo>
                <a:moveTo>
                  <a:pt x="175" y="166"/>
                </a:moveTo>
                <a:cubicBezTo>
                  <a:pt x="201" y="166"/>
                  <a:pt x="201" y="166"/>
                  <a:pt x="201" y="166"/>
                </a:cubicBezTo>
              </a:path>
            </a:pathLst>
          </a:custGeom>
          <a:noFill/>
          <a:ln w="25400" cap="flat">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34" name="globe_2">
            <a:extLst>
              <a:ext uri="{FF2B5EF4-FFF2-40B4-BE49-F238E27FC236}">
                <a16:creationId xmlns:a16="http://schemas.microsoft.com/office/drawing/2014/main" id="{300462AA-C210-E347-9F1E-CB67C319D1D0}"/>
              </a:ext>
              <a:ext uri="{C183D7F6-B498-43B3-948B-1728B52AA6E4}">
                <adec:decorative xmlns:adec="http://schemas.microsoft.com/office/drawing/2017/decorative" val="1"/>
              </a:ext>
            </a:extLst>
          </p:cNvPr>
          <p:cNvSpPr>
            <a:spLocks noChangeAspect="1" noEditPoints="1"/>
          </p:cNvSpPr>
          <p:nvPr/>
        </p:nvSpPr>
        <p:spPr bwMode="auto">
          <a:xfrm>
            <a:off x="7852452" y="2440117"/>
            <a:ext cx="771532" cy="771532"/>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28194" cap="flat">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35" name="Rounded Rectangle 34">
            <a:extLst>
              <a:ext uri="{FF2B5EF4-FFF2-40B4-BE49-F238E27FC236}">
                <a16:creationId xmlns:a16="http://schemas.microsoft.com/office/drawing/2014/main" id="{A8537DF7-1926-3844-9EBF-BBC76259D2B1}"/>
              </a:ext>
              <a:ext uri="{C183D7F6-B498-43B3-948B-1728B52AA6E4}">
                <adec:decorative xmlns:adec="http://schemas.microsoft.com/office/drawing/2017/decorative" val="1"/>
              </a:ext>
            </a:extLst>
          </p:cNvPr>
          <p:cNvSpPr/>
          <p:nvPr/>
        </p:nvSpPr>
        <p:spPr>
          <a:xfrm>
            <a:off x="8753074" y="2759961"/>
            <a:ext cx="821376" cy="145904"/>
          </a:xfrm>
          <a:prstGeom prst="round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r>
              <a:rPr lang="pt-br" sz="583" b="1">
                <a:solidFill>
                  <a:prstClr val="white"/>
                </a:solidFill>
                <a:latin typeface="Segoe UI" panose="020B0502040204020203" pitchFamily="34" charset="0"/>
                <a:cs typeface="Segoe UI" panose="020B0502040204020203" pitchFamily="34" charset="0"/>
              </a:rPr>
              <a:t>Windows 365</a:t>
            </a:r>
          </a:p>
        </p:txBody>
      </p:sp>
      <p:grpSp>
        <p:nvGrpSpPr>
          <p:cNvPr id="36" name="Group 35">
            <a:extLst>
              <a:ext uri="{FF2B5EF4-FFF2-40B4-BE49-F238E27FC236}">
                <a16:creationId xmlns:a16="http://schemas.microsoft.com/office/drawing/2014/main" id="{B0B7BE39-2A3C-5045-853C-66F3255CBE4E}"/>
              </a:ext>
              <a:ext uri="{C183D7F6-B498-43B3-948B-1728B52AA6E4}">
                <adec:decorative xmlns:adec="http://schemas.microsoft.com/office/drawing/2017/decorative" val="1"/>
              </a:ext>
            </a:extLst>
          </p:cNvPr>
          <p:cNvGrpSpPr/>
          <p:nvPr/>
        </p:nvGrpSpPr>
        <p:grpSpPr>
          <a:xfrm>
            <a:off x="7617798" y="2935639"/>
            <a:ext cx="575130" cy="432267"/>
            <a:chOff x="7811732" y="2836967"/>
            <a:chExt cx="690156" cy="518720"/>
          </a:xfrm>
        </p:grpSpPr>
        <p:sp>
          <p:nvSpPr>
            <p:cNvPr id="37" name="Rectangle 36">
              <a:extLst>
                <a:ext uri="{FF2B5EF4-FFF2-40B4-BE49-F238E27FC236}">
                  <a16:creationId xmlns:a16="http://schemas.microsoft.com/office/drawing/2014/main" id="{6ACBDBFE-BDB4-FB4A-B83C-A0053D928B99}"/>
                </a:ext>
              </a:extLst>
            </p:cNvPr>
            <p:cNvSpPr/>
            <p:nvPr/>
          </p:nvSpPr>
          <p:spPr>
            <a:xfrm>
              <a:off x="7811732" y="2836967"/>
              <a:ext cx="690156" cy="518720"/>
            </a:xfrm>
            <a:prstGeom prst="rect">
              <a:avLst/>
            </a:prstGeom>
            <a:solidFill>
              <a:srgbClr val="EEEEEE"/>
            </a:solidFill>
            <a:ln w="28194">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38" name="Browser_4" title="Icon of a website or an app window">
              <a:extLst>
                <a:ext uri="{FF2B5EF4-FFF2-40B4-BE49-F238E27FC236}">
                  <a16:creationId xmlns:a16="http://schemas.microsoft.com/office/drawing/2014/main" id="{886AC84B-EBC2-F343-B500-1CC6D694B12A}"/>
                </a:ext>
              </a:extLst>
            </p:cNvPr>
            <p:cNvSpPr>
              <a:spLocks noChangeAspect="1" noEditPoints="1"/>
            </p:cNvSpPr>
            <p:nvPr/>
          </p:nvSpPr>
          <p:spPr bwMode="auto">
            <a:xfrm>
              <a:off x="7911507" y="2914787"/>
              <a:ext cx="490607" cy="363081"/>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solidFill>
              <a:schemeClr val="bg1"/>
            </a:solidFill>
            <a:ln w="2222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Tree>
    <p:extLst>
      <p:ext uri="{BB962C8B-B14F-4D97-AF65-F5344CB8AC3E}">
        <p14:creationId xmlns:p14="http://schemas.microsoft.com/office/powerpoint/2010/main" val="15485243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o 39">
            <a:extLst>
              <a:ext uri="{FF2B5EF4-FFF2-40B4-BE49-F238E27FC236}">
                <a16:creationId xmlns:a16="http://schemas.microsoft.com/office/drawing/2014/main" id="{A733D448-FD90-4A1C-B304-9E3DB40FD652}"/>
              </a:ext>
              <a:ext uri="{C183D7F6-B498-43B3-948B-1728B52AA6E4}">
                <adec:decorative xmlns:adec="http://schemas.microsoft.com/office/drawing/2017/decorative" val="1"/>
              </a:ext>
            </a:extLst>
          </p:cNvPr>
          <p:cNvGrpSpPr/>
          <p:nvPr/>
        </p:nvGrpSpPr>
        <p:grpSpPr>
          <a:xfrm>
            <a:off x="0" y="0"/>
            <a:ext cx="12206434" cy="6858000"/>
            <a:chOff x="-1" y="-685800"/>
            <a:chExt cx="14647721" cy="8229600"/>
          </a:xfrm>
        </p:grpSpPr>
        <p:pic>
          <p:nvPicPr>
            <p:cNvPr id="42" name="Imagen 41">
              <a:extLst>
                <a:ext uri="{FF2B5EF4-FFF2-40B4-BE49-F238E27FC236}">
                  <a16:creationId xmlns:a16="http://schemas.microsoft.com/office/drawing/2014/main" id="{D0E8DDE9-30E7-46BB-BE43-3353ECB87D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089"/>
            <a:stretch/>
          </p:blipFill>
          <p:spPr>
            <a:xfrm>
              <a:off x="0" y="-685800"/>
              <a:ext cx="14647719" cy="8229600"/>
            </a:xfrm>
            <a:prstGeom prst="rect">
              <a:avLst/>
            </a:prstGeom>
          </p:spPr>
        </p:pic>
        <p:sp>
          <p:nvSpPr>
            <p:cNvPr id="43" name="Rounded Rectangle 9">
              <a:extLst>
                <a:ext uri="{FF2B5EF4-FFF2-40B4-BE49-F238E27FC236}">
                  <a16:creationId xmlns:a16="http://schemas.microsoft.com/office/drawing/2014/main" id="{4D46C730-4AA2-4CFB-B302-B96147BD590D}"/>
                </a:ext>
                <a:ext uri="{C183D7F6-B498-43B3-948B-1728B52AA6E4}">
                  <adec:decorative xmlns:adec="http://schemas.microsoft.com/office/drawing/2017/decorative" val="1"/>
                </a:ext>
              </a:extLst>
            </p:cNvPr>
            <p:cNvSpPr/>
            <p:nvPr/>
          </p:nvSpPr>
          <p:spPr>
            <a:xfrm>
              <a:off x="650328" y="368592"/>
              <a:ext cx="13258800" cy="6248400"/>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pic>
          <p:nvPicPr>
            <p:cNvPr id="45" name="Imagen 44">
              <a:extLst>
                <a:ext uri="{FF2B5EF4-FFF2-40B4-BE49-F238E27FC236}">
                  <a16:creationId xmlns:a16="http://schemas.microsoft.com/office/drawing/2014/main" id="{45C95182-F15E-453D-9391-AB82AC36FA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383"/>
            <a:stretch/>
          </p:blipFill>
          <p:spPr>
            <a:xfrm>
              <a:off x="0" y="3414214"/>
              <a:ext cx="14647719" cy="4129586"/>
            </a:xfrm>
            <a:prstGeom prst="rect">
              <a:avLst/>
            </a:prstGeom>
          </p:spPr>
        </p:pic>
        <p:sp>
          <p:nvSpPr>
            <p:cNvPr id="46" name="Round Same Side Corner Rectangle 58">
              <a:extLst>
                <a:ext uri="{FF2B5EF4-FFF2-40B4-BE49-F238E27FC236}">
                  <a16:creationId xmlns:a16="http://schemas.microsoft.com/office/drawing/2014/main" id="{E1172E4F-D159-43D2-B884-B0121382E60D}"/>
                </a:ext>
                <a:ext uri="{C183D7F6-B498-43B3-948B-1728B52AA6E4}">
                  <adec:decorative xmlns:adec="http://schemas.microsoft.com/office/drawing/2017/decorative" val="1"/>
                </a:ext>
              </a:extLst>
            </p:cNvPr>
            <p:cNvSpPr/>
            <p:nvPr/>
          </p:nvSpPr>
          <p:spPr>
            <a:xfrm rot="5400000">
              <a:off x="3056232" y="-2870856"/>
              <a:ext cx="836973" cy="6949439"/>
            </a:xfrm>
            <a:prstGeom prst="round2SameRect">
              <a:avLst/>
            </a:prstGeom>
            <a:solidFill>
              <a:schemeClr val="bg1"/>
            </a:solidFill>
            <a:ln>
              <a:noFill/>
            </a:ln>
            <a:effectLst>
              <a:outerShdw blurRad="50800" dist="63500" dir="2700000" algn="tl" rotWithShape="0">
                <a:srgbClr val="0078D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48" name="TextBox 59">
              <a:extLst>
                <a:ext uri="{FF2B5EF4-FFF2-40B4-BE49-F238E27FC236}">
                  <a16:creationId xmlns:a16="http://schemas.microsoft.com/office/drawing/2014/main" id="{6A868C0F-F242-4D53-B932-6065C36D01BB}"/>
                </a:ext>
              </a:extLst>
            </p:cNvPr>
            <p:cNvSpPr txBox="1"/>
            <p:nvPr/>
          </p:nvSpPr>
          <p:spPr>
            <a:xfrm>
              <a:off x="262229" y="293965"/>
              <a:ext cx="3334717" cy="295465"/>
            </a:xfrm>
            <a:prstGeom prst="rect">
              <a:avLst/>
            </a:prstGeom>
            <a:noFill/>
          </p:spPr>
          <p:txBody>
            <a:bodyPr wrap="square" rtlCol="0">
              <a:spAutoFit/>
            </a:bodyPr>
            <a:lstStyle/>
            <a:p>
              <a:pPr defTabSz="441756"/>
              <a:r>
                <a:rPr lang="pt-br" sz="1000" b="1">
                  <a:solidFill>
                    <a:prstClr val="black"/>
                  </a:solidFill>
                  <a:latin typeface="Segoe UI" panose="020B0502040204020203" pitchFamily="34" charset="0"/>
                  <a:cs typeface="Segoe UI" panose="020B0502040204020203" pitchFamily="34" charset="0"/>
                </a:rPr>
                <a:t>O panorama geral: apoio ao crescimento</a:t>
              </a:r>
            </a:p>
          </p:txBody>
        </p:sp>
        <p:sp>
          <p:nvSpPr>
            <p:cNvPr id="49" name="TextBox 1">
              <a:extLst>
                <a:ext uri="{FF2B5EF4-FFF2-40B4-BE49-F238E27FC236}">
                  <a16:creationId xmlns:a16="http://schemas.microsoft.com/office/drawing/2014/main" id="{B1E98EF6-AD8B-47B0-ABDC-843092F13CE1}"/>
                </a:ext>
              </a:extLst>
            </p:cNvPr>
            <p:cNvSpPr txBox="1"/>
            <p:nvPr/>
          </p:nvSpPr>
          <p:spPr>
            <a:xfrm>
              <a:off x="263458" y="535582"/>
              <a:ext cx="6295478" cy="387798"/>
            </a:xfrm>
            <a:prstGeom prst="rect">
              <a:avLst/>
            </a:prstGeom>
            <a:noFill/>
          </p:spPr>
          <p:txBody>
            <a:bodyPr wrap="square" rtlCol="0">
              <a:spAutoFit/>
            </a:bodyPr>
            <a:lstStyle/>
            <a:p>
              <a:pPr defTabSz="441756"/>
              <a:r>
                <a:rPr lang="pt-br" sz="750" err="1">
                  <a:solidFill>
                    <a:srgbClr val="505050"/>
                  </a:solidFill>
                  <a:latin typeface="Segoe UI" panose="020B0502040204020203" pitchFamily="34" charset="0"/>
                  <a:cs typeface="Segoe UI" panose="020B0502040204020203" pitchFamily="34" charset="0"/>
                </a:rPr>
                <a:t>A Fabrikam é uma empresa com mais de 100 funcionários. A equipe de liderança estabeleceu algumas metas ambiciosas de crescimento, incluindo expansão regional e uma grande iniciativa de contratação.</a:t>
              </a:r>
            </a:p>
          </p:txBody>
        </p:sp>
        <p:grpSp>
          <p:nvGrpSpPr>
            <p:cNvPr id="50" name="Grupo 49">
              <a:extLst>
                <a:ext uri="{FF2B5EF4-FFF2-40B4-BE49-F238E27FC236}">
                  <a16:creationId xmlns:a16="http://schemas.microsoft.com/office/drawing/2014/main" id="{B4833D3D-A554-4EA0-8EFC-A0D3B779AE68}"/>
                </a:ext>
              </a:extLst>
            </p:cNvPr>
            <p:cNvGrpSpPr/>
            <p:nvPr/>
          </p:nvGrpSpPr>
          <p:grpSpPr>
            <a:xfrm>
              <a:off x="12022256" y="175213"/>
              <a:ext cx="2625464" cy="425504"/>
              <a:chOff x="12022256" y="200613"/>
              <a:chExt cx="2625464" cy="425504"/>
            </a:xfrm>
          </p:grpSpPr>
          <p:sp>
            <p:nvSpPr>
              <p:cNvPr id="51" name="Round Same Side Corner Rectangle 61">
                <a:extLst>
                  <a:ext uri="{FF2B5EF4-FFF2-40B4-BE49-F238E27FC236}">
                    <a16:creationId xmlns:a16="http://schemas.microsoft.com/office/drawing/2014/main" id="{A4784DF9-0A77-43B0-95A8-54EA4CB2E15B}"/>
                  </a:ext>
                  <a:ext uri="{C183D7F6-B498-43B3-948B-1728B52AA6E4}">
                    <adec:decorative xmlns:adec="http://schemas.microsoft.com/office/drawing/2017/decorative" val="1"/>
                  </a:ext>
                </a:extLst>
              </p:cNvPr>
              <p:cNvSpPr/>
              <p:nvPr/>
            </p:nvSpPr>
            <p:spPr>
              <a:xfrm rot="5400000" flipV="1">
                <a:off x="13122237" y="-899367"/>
                <a:ext cx="425504" cy="2625463"/>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52" name="TextBox 46">
                <a:extLst>
                  <a:ext uri="{FF2B5EF4-FFF2-40B4-BE49-F238E27FC236}">
                    <a16:creationId xmlns:a16="http://schemas.microsoft.com/office/drawing/2014/main" id="{4576CA80-C323-4B9F-AC57-A19C20C39F9C}"/>
                  </a:ext>
                  <a:ext uri="{C183D7F6-B498-43B3-948B-1728B52AA6E4}">
                    <adec:decorative xmlns:adec="http://schemas.microsoft.com/office/drawing/2017/decorative" val="0"/>
                  </a:ext>
                </a:extLst>
              </p:cNvPr>
              <p:cNvSpPr txBox="1"/>
              <p:nvPr/>
            </p:nvSpPr>
            <p:spPr>
              <a:xfrm>
                <a:off x="12022256" y="262165"/>
                <a:ext cx="2618240" cy="276998"/>
              </a:xfrm>
              <a:prstGeom prst="rect">
                <a:avLst/>
              </a:prstGeom>
              <a:noFill/>
            </p:spPr>
            <p:txBody>
              <a:bodyPr wrap="square" tIns="0" rIns="0" bIns="0" rtlCol="0">
                <a:spAutoFit/>
              </a:bodyPr>
              <a:lstStyle/>
              <a:p>
                <a:pPr algn="ctr" defTabSz="441756"/>
                <a:r>
                  <a:rPr lang="pt-br" sz="1500" b="1">
                    <a:solidFill>
                      <a:prstClr val="black"/>
                    </a:solidFill>
                    <a:latin typeface="Segoe UI Semibold" panose="020B0502040204020203" pitchFamily="34" charset="0"/>
                    <a:cs typeface="Segoe UI Semibold" panose="020B0502040204020203" pitchFamily="34" charset="0"/>
                  </a:rPr>
                  <a:t>SMB</a:t>
                </a:r>
              </a:p>
            </p:txBody>
          </p:sp>
        </p:grpSp>
      </p:grpSp>
      <p:sp>
        <p:nvSpPr>
          <p:cNvPr id="3" name="Title 2">
            <a:extLst>
              <a:ext uri="{FF2B5EF4-FFF2-40B4-BE49-F238E27FC236}">
                <a16:creationId xmlns:a16="http://schemas.microsoft.com/office/drawing/2014/main" id="{B395886B-DFBD-1A43-85A7-7BC8F3FF15AC}"/>
              </a:ext>
            </a:extLst>
          </p:cNvPr>
          <p:cNvSpPr>
            <a:spLocks noGrp="1"/>
          </p:cNvSpPr>
          <p:nvPr>
            <p:ph type="title" idx="4294967295"/>
          </p:nvPr>
        </p:nvSpPr>
        <p:spPr>
          <a:xfrm>
            <a:off x="965000" y="1809750"/>
            <a:ext cx="5023050" cy="654050"/>
          </a:xfrm>
        </p:spPr>
        <p:txBody>
          <a:bodyPr/>
          <a:lstStyle/>
          <a:p>
            <a:pPr rtl="0" eaLnBrk="1" latinLnBrk="0" hangingPunct="1"/>
            <a:r>
              <a:rPr lang="pt-br" sz="2250">
                <a:solidFill>
                  <a:srgbClr val="243A5E"/>
                </a:solidFill>
                <a:latin typeface="Segoe UI Semibold" panose="020B0502040204020203" pitchFamily="34" charset="0"/>
                <a:ea typeface="+mn-ea"/>
                <a:cs typeface="Segoe UI Semibold" panose="020B0502040204020203" pitchFamily="34" charset="0"/>
              </a:rPr>
              <a:t>Trabalho híbrido e remoto</a:t>
            </a:r>
            <a:endParaRPr lang="en-US">
              <a:solidFill>
                <a:srgbClr val="243A5E"/>
              </a:solidFill>
              <a:effectLst/>
            </a:endParaRPr>
          </a:p>
          <a:p>
            <a:endParaRPr lang="en-US">
              <a:solidFill>
                <a:srgbClr val="243A5E"/>
              </a:solidFill>
            </a:endParaRPr>
          </a:p>
        </p:txBody>
      </p:sp>
      <p:sp>
        <p:nvSpPr>
          <p:cNvPr id="8" name="object 15">
            <a:extLst>
              <a:ext uri="{FF2B5EF4-FFF2-40B4-BE49-F238E27FC236}">
                <a16:creationId xmlns:a16="http://schemas.microsoft.com/office/drawing/2014/main" id="{A06264D0-1D4C-C846-A1EB-4BB732F03F82}"/>
              </a:ext>
            </a:extLst>
          </p:cNvPr>
          <p:cNvSpPr txBox="1"/>
          <p:nvPr/>
        </p:nvSpPr>
        <p:spPr>
          <a:xfrm>
            <a:off x="965000" y="2328924"/>
            <a:ext cx="4641166" cy="700124"/>
          </a:xfrm>
          <a:prstGeom prst="rect">
            <a:avLst/>
          </a:prstGeom>
        </p:spPr>
        <p:txBody>
          <a:bodyPr vert="horz" wrap="square" lIns="0" tIns="5838" rIns="0" bIns="0" rtlCol="0">
            <a:spAutoFit/>
          </a:bodyPr>
          <a:lstStyle/>
          <a:p>
            <a:pPr marL="6146" marR="2458" defTabSz="441756">
              <a:lnSpc>
                <a:spcPts val="1083"/>
              </a:lnSpc>
            </a:pPr>
            <a:r>
              <a:rPr lang="pt-br" sz="833" spc="-10" dirty="0">
                <a:solidFill>
                  <a:srgbClr val="243A5E"/>
                </a:solidFill>
                <a:latin typeface="Segoe UI" panose="020B0502040204020203" pitchFamily="34" charset="0"/>
                <a:cs typeface="Segoe UI" panose="020B0502040204020203" pitchFamily="34" charset="0"/>
              </a:rPr>
              <a:t>A equipe de operações está dando apoio ao crescimento regional da organização. Antes de um escritório ser montado em uma região, as equipes que trabalham nessas novas regiões precisarão de flexibilidade para trabalhar tanto em casa quanto, ocasionalmente, nos escritórios regionais. A equipe de operações quer uma solução fácil para que os funcionários regionais configurem as ferramentas necessárias para fazer seus trabalhos, como dispositivos e acesso aos recursos da empresa. </a:t>
            </a:r>
            <a:endParaRPr lang="en-US" sz="833" spc="-10" dirty="0">
              <a:solidFill>
                <a:srgbClr val="243A5E"/>
              </a:solidFill>
              <a:latin typeface="Segoe UI" panose="020B0502040204020203" pitchFamily="34" charset="0"/>
              <a:cs typeface="Segoe UI" panose="020B0502040204020203" pitchFamily="34" charset="0"/>
            </a:endParaRPr>
          </a:p>
        </p:txBody>
      </p:sp>
      <p:sp>
        <p:nvSpPr>
          <p:cNvPr id="69" name="!!Round Same Side Corner Rectangle 68">
            <a:extLst>
              <a:ext uri="{FF2B5EF4-FFF2-40B4-BE49-F238E27FC236}">
                <a16:creationId xmlns:a16="http://schemas.microsoft.com/office/drawing/2014/main" id="{BE08910C-2088-0F47-8DF8-A4015001F0DE}"/>
              </a:ext>
              <a:ext uri="{C183D7F6-B498-43B3-948B-1728B52AA6E4}">
                <adec:decorative xmlns:adec="http://schemas.microsoft.com/office/drawing/2017/decorative" val="1"/>
              </a:ext>
            </a:extLst>
          </p:cNvPr>
          <p:cNvSpPr/>
          <p:nvPr/>
        </p:nvSpPr>
        <p:spPr>
          <a:xfrm rot="5400000">
            <a:off x="9252829" y="3651668"/>
            <a:ext cx="2116599" cy="2058187"/>
          </a:xfrm>
          <a:prstGeom prst="roundRect">
            <a:avLst>
              <a:gd name="adj" fmla="val 4635"/>
            </a:avLst>
          </a:prstGeom>
          <a:solidFill>
            <a:schemeClr val="bg1"/>
          </a:solidFill>
          <a:ln>
            <a:noFill/>
          </a:ln>
          <a:effectLst>
            <a:outerShdw blurRad="190500" dist="381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70" name="!!object 10">
            <a:extLst>
              <a:ext uri="{FF2B5EF4-FFF2-40B4-BE49-F238E27FC236}">
                <a16:creationId xmlns:a16="http://schemas.microsoft.com/office/drawing/2014/main" id="{830AB059-3621-214A-B40C-D0ABBE22EF8E}"/>
              </a:ext>
              <a:ext uri="{C183D7F6-B498-43B3-948B-1728B52AA6E4}">
                <adec:decorative xmlns:adec="http://schemas.microsoft.com/office/drawing/2017/decorative" val="1"/>
              </a:ext>
            </a:extLst>
          </p:cNvPr>
          <p:cNvSpPr/>
          <p:nvPr/>
        </p:nvSpPr>
        <p:spPr>
          <a:xfrm>
            <a:off x="5110623" y="3622463"/>
            <a:ext cx="1931878" cy="2116600"/>
          </a:xfrm>
          <a:prstGeom prst="roundRect">
            <a:avLst>
              <a:gd name="adj" fmla="val 4834"/>
            </a:avLst>
          </a:prstGeom>
          <a:solidFill>
            <a:schemeClr val="bg1"/>
          </a:solidFill>
          <a:effectLst>
            <a:outerShdw blurRad="190500" dist="38100" dir="2700000" algn="ctr" rotWithShape="0">
              <a:srgbClr val="000000">
                <a:alpha val="30000"/>
              </a:srgbClr>
            </a:outerShdw>
          </a:effectLst>
        </p:spPr>
        <p:txBody>
          <a:bodyPr wrap="square" lIns="0" tIns="0" rIns="0" bIns="0" rtlCol="0"/>
          <a:lstStyle/>
          <a:p>
            <a:pPr defTabSz="441756"/>
            <a:endParaRPr sz="505">
              <a:solidFill>
                <a:prstClr val="black"/>
              </a:solidFill>
              <a:latin typeface="Calibri"/>
            </a:endParaRPr>
          </a:p>
        </p:txBody>
      </p:sp>
      <p:sp>
        <p:nvSpPr>
          <p:cNvPr id="71" name="object 4">
            <a:extLst>
              <a:ext uri="{FF2B5EF4-FFF2-40B4-BE49-F238E27FC236}">
                <a16:creationId xmlns:a16="http://schemas.microsoft.com/office/drawing/2014/main" id="{E62D7DA5-B79F-B64F-A7ED-9F0EB7A0358F}"/>
              </a:ext>
              <a:ext uri="{C183D7F6-B498-43B3-948B-1728B52AA6E4}">
                <adec:decorative xmlns:adec="http://schemas.microsoft.com/office/drawing/2017/decorative" val="1"/>
              </a:ext>
            </a:extLst>
          </p:cNvPr>
          <p:cNvSpPr/>
          <p:nvPr/>
        </p:nvSpPr>
        <p:spPr>
          <a:xfrm>
            <a:off x="7169012" y="3622463"/>
            <a:ext cx="1986512" cy="2116600"/>
          </a:xfrm>
          <a:prstGeom prst="roundRect">
            <a:avLst>
              <a:gd name="adj" fmla="val 4200"/>
            </a:avLst>
          </a:prstGeom>
          <a:solidFill>
            <a:srgbClr val="FFFFFF"/>
          </a:solidFill>
          <a:effectLst>
            <a:outerShdw blurRad="190500" dist="38100" dir="2700000" algn="ctr" rotWithShape="0">
              <a:srgbClr val="000000">
                <a:alpha val="30000"/>
              </a:srgbClr>
            </a:outerShdw>
          </a:effectLst>
        </p:spPr>
        <p:txBody>
          <a:bodyPr wrap="square" lIns="0" tIns="0" rIns="0" bIns="0" rtlCol="0"/>
          <a:lstStyle/>
          <a:p>
            <a:pPr defTabSz="441756"/>
            <a:endParaRPr sz="505">
              <a:solidFill>
                <a:prstClr val="black"/>
              </a:solidFill>
              <a:latin typeface="Calibri"/>
            </a:endParaRPr>
          </a:p>
        </p:txBody>
      </p:sp>
      <p:grpSp>
        <p:nvGrpSpPr>
          <p:cNvPr id="5" name="Grupo 4">
            <a:extLst>
              <a:ext uri="{FF2B5EF4-FFF2-40B4-BE49-F238E27FC236}">
                <a16:creationId xmlns:a16="http://schemas.microsoft.com/office/drawing/2014/main" id="{D23EF366-01C8-4F11-8DE0-C792DF06EDF0}"/>
              </a:ext>
              <a:ext uri="{C183D7F6-B498-43B3-948B-1728B52AA6E4}">
                <adec:decorative xmlns:adec="http://schemas.microsoft.com/office/drawing/2017/decorative" val="1"/>
              </a:ext>
            </a:extLst>
          </p:cNvPr>
          <p:cNvGrpSpPr/>
          <p:nvPr/>
        </p:nvGrpSpPr>
        <p:grpSpPr>
          <a:xfrm>
            <a:off x="951165" y="3622464"/>
            <a:ext cx="4032947" cy="2116508"/>
            <a:chOff x="1141398" y="3661156"/>
            <a:chExt cx="4839536" cy="2539810"/>
          </a:xfrm>
          <a:effectLst>
            <a:outerShdw blurRad="190500" dist="38100" dir="2700000" algn="ctr" rotWithShape="0">
              <a:srgbClr val="000000">
                <a:alpha val="30000"/>
              </a:srgbClr>
            </a:outerShdw>
          </a:effectLst>
        </p:grpSpPr>
        <p:sp>
          <p:nvSpPr>
            <p:cNvPr id="72" name="object 10">
              <a:extLst>
                <a:ext uri="{FF2B5EF4-FFF2-40B4-BE49-F238E27FC236}">
                  <a16:creationId xmlns:a16="http://schemas.microsoft.com/office/drawing/2014/main" id="{A03FD1EE-D730-AC49-8501-4EBAC1F8878B}"/>
                </a:ext>
                <a:ext uri="{C183D7F6-B498-43B3-948B-1728B52AA6E4}">
                  <adec:decorative xmlns:adec="http://schemas.microsoft.com/office/drawing/2017/decorative" val="1"/>
                </a:ext>
              </a:extLst>
            </p:cNvPr>
            <p:cNvSpPr/>
            <p:nvPr/>
          </p:nvSpPr>
          <p:spPr>
            <a:xfrm>
              <a:off x="3465829" y="3661156"/>
              <a:ext cx="2515105" cy="2539810"/>
            </a:xfrm>
            <a:prstGeom prst="roundRect">
              <a:avLst>
                <a:gd name="adj" fmla="val 4707"/>
              </a:avLst>
            </a:prstGeom>
            <a:solidFill>
              <a:srgbClr val="FFFFFF"/>
            </a:solidFill>
          </p:spPr>
          <p:txBody>
            <a:bodyPr wrap="square" lIns="0" tIns="0" rIns="0" bIns="0" rtlCol="0"/>
            <a:lstStyle/>
            <a:p>
              <a:pPr defTabSz="441756"/>
              <a:endParaRPr sz="505">
                <a:solidFill>
                  <a:prstClr val="black"/>
                </a:solidFill>
                <a:latin typeface="Calibri"/>
              </a:endParaRPr>
            </a:p>
          </p:txBody>
        </p:sp>
        <p:pic>
          <p:nvPicPr>
            <p:cNvPr id="113" name="Picture 112" descr="Christie, gerente regional e parte da equipe de operações da Fabrikam, sentada em uma cadeira usando um computador enquanto trabalha remotamente.&#10;">
              <a:extLst>
                <a:ext uri="{FF2B5EF4-FFF2-40B4-BE49-F238E27FC236}">
                  <a16:creationId xmlns:a16="http://schemas.microsoft.com/office/drawing/2014/main" id="{75AC4150-EAF3-7549-A6F5-5353DD6B1E0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141398" y="3661157"/>
              <a:ext cx="2476497" cy="2539208"/>
            </a:xfrm>
            <a:custGeom>
              <a:avLst/>
              <a:gdLst>
                <a:gd name="connsiteX0" fmla="*/ 75137 w 2476497"/>
                <a:gd name="connsiteY0" fmla="*/ 0 h 2531917"/>
                <a:gd name="connsiteX1" fmla="*/ 2476497 w 2476497"/>
                <a:gd name="connsiteY1" fmla="*/ 0 h 2531917"/>
                <a:gd name="connsiteX2" fmla="*/ 2476497 w 2476497"/>
                <a:gd name="connsiteY2" fmla="*/ 2531917 h 2531917"/>
                <a:gd name="connsiteX3" fmla="*/ 75137 w 2476497"/>
                <a:gd name="connsiteY3" fmla="*/ 2531917 h 2531917"/>
                <a:gd name="connsiteX4" fmla="*/ 0 w 2476497"/>
                <a:gd name="connsiteY4" fmla="*/ 2456780 h 2531917"/>
                <a:gd name="connsiteX5" fmla="*/ 0 w 2476497"/>
                <a:gd name="connsiteY5" fmla="*/ 75137 h 2531917"/>
                <a:gd name="connsiteX6" fmla="*/ 75137 w 2476497"/>
                <a:gd name="connsiteY6" fmla="*/ 0 h 253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497" h="2531917">
                  <a:moveTo>
                    <a:pt x="75137" y="0"/>
                  </a:moveTo>
                  <a:lnTo>
                    <a:pt x="2476497" y="0"/>
                  </a:lnTo>
                  <a:lnTo>
                    <a:pt x="2476497" y="2531917"/>
                  </a:lnTo>
                  <a:lnTo>
                    <a:pt x="75137" y="2531917"/>
                  </a:lnTo>
                  <a:cubicBezTo>
                    <a:pt x="33640" y="2531917"/>
                    <a:pt x="0" y="2498277"/>
                    <a:pt x="0" y="2456780"/>
                  </a:cubicBezTo>
                  <a:lnTo>
                    <a:pt x="0" y="75137"/>
                  </a:lnTo>
                  <a:cubicBezTo>
                    <a:pt x="0" y="33640"/>
                    <a:pt x="33640" y="0"/>
                    <a:pt x="75137" y="0"/>
                  </a:cubicBezTo>
                  <a:close/>
                </a:path>
              </a:pathLst>
            </a:custGeom>
          </p:spPr>
        </p:pic>
      </p:grpSp>
      <p:sp>
        <p:nvSpPr>
          <p:cNvPr id="73" name="object 12">
            <a:extLst>
              <a:ext uri="{FF2B5EF4-FFF2-40B4-BE49-F238E27FC236}">
                <a16:creationId xmlns:a16="http://schemas.microsoft.com/office/drawing/2014/main" id="{50554082-4718-B448-A59F-3F115BF71EDF}"/>
              </a:ext>
            </a:extLst>
          </p:cNvPr>
          <p:cNvSpPr txBox="1"/>
          <p:nvPr/>
        </p:nvSpPr>
        <p:spPr>
          <a:xfrm>
            <a:off x="3014702" y="4557059"/>
            <a:ext cx="2064160" cy="345073"/>
          </a:xfrm>
          <a:prstGeom prst="rect">
            <a:avLst/>
          </a:prstGeom>
        </p:spPr>
        <p:txBody>
          <a:bodyPr vert="horz" wrap="square" lIns="190500" tIns="0" rIns="0" bIns="0" rtlCol="0" anchor="t" anchorCtr="0">
            <a:noAutofit/>
          </a:bodyPr>
          <a:lstStyle/>
          <a:p>
            <a:pPr marR="218157" defTabSz="441756">
              <a:lnSpc>
                <a:spcPts val="1000"/>
              </a:lnSpc>
            </a:pPr>
            <a:r>
              <a:rPr lang="pt-br" sz="700" dirty="0">
                <a:solidFill>
                  <a:srgbClr val="505050"/>
                </a:solidFill>
                <a:latin typeface="SegoeUI-Semibold"/>
                <a:cs typeface="SegoeUI-Semibold"/>
              </a:rPr>
              <a:t>Christie foi contratada como a nova gerente regional. Ela vai trabalhar em casa até conseguir um escritório e contratar sua equipe.</a:t>
            </a:r>
          </a:p>
        </p:txBody>
      </p:sp>
      <p:sp>
        <p:nvSpPr>
          <p:cNvPr id="74" name="object 12">
            <a:extLst>
              <a:ext uri="{FF2B5EF4-FFF2-40B4-BE49-F238E27FC236}">
                <a16:creationId xmlns:a16="http://schemas.microsoft.com/office/drawing/2014/main" id="{1321FAFE-3CCE-A543-9065-7A2106A2B61A}"/>
              </a:ext>
            </a:extLst>
          </p:cNvPr>
          <p:cNvSpPr txBox="1"/>
          <p:nvPr/>
        </p:nvSpPr>
        <p:spPr>
          <a:xfrm>
            <a:off x="5075767" y="4553117"/>
            <a:ext cx="2147156" cy="580180"/>
          </a:xfrm>
          <a:prstGeom prst="rect">
            <a:avLst/>
          </a:prstGeom>
        </p:spPr>
        <p:txBody>
          <a:bodyPr vert="horz" wrap="square" lIns="190500" tIns="0" rIns="0" bIns="0" rtlCol="0" anchor="t" anchorCtr="0">
            <a:noAutofit/>
          </a:bodyPr>
          <a:lstStyle/>
          <a:p>
            <a:pPr marR="218157" defTabSz="441756">
              <a:lnSpc>
                <a:spcPts val="1000"/>
              </a:lnSpc>
            </a:pPr>
            <a:r>
              <a:rPr lang="pt-br" sz="700" dirty="0">
                <a:solidFill>
                  <a:srgbClr val="505050"/>
                </a:solidFill>
                <a:latin typeface="SegoeUI-Semibold"/>
                <a:cs typeface="SegoeUI-Semibold"/>
              </a:rPr>
              <a:t>A equipe de operações da empresa conseguiu que Christie montasse um Cloud PC, então ela está pronta para trabalhar com uma conta de trabalho e com os aplicativos de que precisa em questão de minutos. </a:t>
            </a:r>
            <a:endParaRPr lang="en-US" sz="700" dirty="0">
              <a:solidFill>
                <a:srgbClr val="505050"/>
              </a:solidFill>
              <a:latin typeface="SegoeUI-Semibold"/>
              <a:cs typeface="SegoeUI-Semibold"/>
            </a:endParaRPr>
          </a:p>
        </p:txBody>
      </p:sp>
      <p:sp>
        <p:nvSpPr>
          <p:cNvPr id="75" name="object 12">
            <a:extLst>
              <a:ext uri="{FF2B5EF4-FFF2-40B4-BE49-F238E27FC236}">
                <a16:creationId xmlns:a16="http://schemas.microsoft.com/office/drawing/2014/main" id="{AB02C596-B3FE-7D4A-AD33-AF1D66B6F16F}"/>
              </a:ext>
            </a:extLst>
          </p:cNvPr>
          <p:cNvSpPr txBox="1"/>
          <p:nvPr/>
        </p:nvSpPr>
        <p:spPr>
          <a:xfrm>
            <a:off x="7118068" y="4549174"/>
            <a:ext cx="2165802" cy="932841"/>
          </a:xfrm>
          <a:prstGeom prst="rect">
            <a:avLst/>
          </a:prstGeom>
        </p:spPr>
        <p:txBody>
          <a:bodyPr vert="horz" wrap="square" lIns="190500" tIns="0" rIns="0" bIns="0" rtlCol="0" anchor="t" anchorCtr="0">
            <a:noAutofit/>
          </a:bodyPr>
          <a:lstStyle/>
          <a:p>
            <a:pPr marR="218157" defTabSz="441756">
              <a:lnSpc>
                <a:spcPts val="1000"/>
              </a:lnSpc>
            </a:pPr>
            <a:r>
              <a:rPr lang="pt-br" sz="700" dirty="0">
                <a:solidFill>
                  <a:srgbClr val="505050"/>
                </a:solidFill>
                <a:latin typeface="SegoeUI-Semibold"/>
                <a:cs typeface="SegoeUI-Semibold"/>
              </a:rPr>
              <a:t>Christie vai de um lado para outro o tempo todo e, às vezes, usa dispositivos diferentes para acessar detalhes de trabalho. Com seu Cloud PC, ela sempre pode acessar com segurança sua experiência pessoal de Windows. Isso significa que ela pode acessar todos os aplicativos e arquivos em qualquer dispositivo compatível, até mesmo de seu fiel iPad com teclado.</a:t>
            </a:r>
          </a:p>
        </p:txBody>
      </p:sp>
      <p:sp>
        <p:nvSpPr>
          <p:cNvPr id="76" name="object 12">
            <a:extLst>
              <a:ext uri="{FF2B5EF4-FFF2-40B4-BE49-F238E27FC236}">
                <a16:creationId xmlns:a16="http://schemas.microsoft.com/office/drawing/2014/main" id="{5CABA83C-CB37-5641-A6BE-017B8103B8DA}"/>
              </a:ext>
            </a:extLst>
          </p:cNvPr>
          <p:cNvSpPr txBox="1"/>
          <p:nvPr/>
        </p:nvSpPr>
        <p:spPr>
          <a:xfrm>
            <a:off x="9279274" y="4545232"/>
            <a:ext cx="2104908" cy="697733"/>
          </a:xfrm>
          <a:prstGeom prst="rect">
            <a:avLst/>
          </a:prstGeom>
        </p:spPr>
        <p:txBody>
          <a:bodyPr vert="horz" wrap="square" lIns="190500" tIns="0" rIns="0" bIns="0" rtlCol="0" anchor="t" anchorCtr="0">
            <a:noAutofit/>
          </a:bodyPr>
          <a:lstStyle/>
          <a:p>
            <a:pPr marR="218157" defTabSz="441756">
              <a:lnSpc>
                <a:spcPts val="1000"/>
              </a:lnSpc>
            </a:pPr>
            <a:r>
              <a:rPr lang="pt-br" sz="700" dirty="0">
                <a:solidFill>
                  <a:srgbClr val="505050"/>
                </a:solidFill>
                <a:latin typeface="SegoeUI-Semibold"/>
                <a:cs typeface="SegoeUI-Semibold"/>
              </a:rPr>
              <a:t>Como o Cloud PC da Christie é transmitido pelo Microsoft Cloud, ele centraliza as informações da empresa, facilitando para </a:t>
            </a:r>
            <a:br>
              <a:rPr lang="pt-br" sz="700" dirty="0">
                <a:solidFill>
                  <a:srgbClr val="505050"/>
                </a:solidFill>
                <a:latin typeface="SegoeUI-Semibold"/>
                <a:cs typeface="SegoeUI-Semibold"/>
              </a:rPr>
            </a:br>
            <a:r>
              <a:rPr lang="pt-br" sz="700" dirty="0">
                <a:solidFill>
                  <a:srgbClr val="505050"/>
                </a:solidFill>
                <a:latin typeface="SegoeUI-Semibold"/>
                <a:cs typeface="SegoeUI-Semibold"/>
              </a:rPr>
              <a:t>a equipe de TI da empresa gerenciar, proteger e dar suporte remoto ao Cloud PC da Christie – e todo mundo sai ganhando. </a:t>
            </a:r>
          </a:p>
        </p:txBody>
      </p:sp>
      <p:sp>
        <p:nvSpPr>
          <p:cNvPr id="92" name="!!house">
            <a:extLst>
              <a:ext uri="{FF2B5EF4-FFF2-40B4-BE49-F238E27FC236}">
                <a16:creationId xmlns:a16="http://schemas.microsoft.com/office/drawing/2014/main" id="{DD4396DC-4733-3243-9E6A-E0743B6012DF}"/>
              </a:ext>
              <a:ext uri="{C183D7F6-B498-43B3-948B-1728B52AA6E4}">
                <adec:decorative xmlns:adec="http://schemas.microsoft.com/office/drawing/2017/decorative" val="1"/>
              </a:ext>
            </a:extLst>
          </p:cNvPr>
          <p:cNvSpPr>
            <a:spLocks noChangeAspect="1" noEditPoints="1"/>
          </p:cNvSpPr>
          <p:nvPr/>
        </p:nvSpPr>
        <p:spPr bwMode="auto">
          <a:xfrm>
            <a:off x="3779464" y="3933125"/>
            <a:ext cx="515263" cy="457088"/>
          </a:xfrm>
          <a:custGeom>
            <a:avLst/>
            <a:gdLst>
              <a:gd name="T0" fmla="*/ 0 w 248"/>
              <a:gd name="T1" fmla="*/ 123 h 220"/>
              <a:gd name="T2" fmla="*/ 124 w 248"/>
              <a:gd name="T3" fmla="*/ 0 h 220"/>
              <a:gd name="T4" fmla="*/ 248 w 248"/>
              <a:gd name="T5" fmla="*/ 123 h 220"/>
              <a:gd name="T6" fmla="*/ 27 w 248"/>
              <a:gd name="T7" fmla="*/ 97 h 220"/>
              <a:gd name="T8" fmla="*/ 27 w 248"/>
              <a:gd name="T9" fmla="*/ 220 h 220"/>
              <a:gd name="T10" fmla="*/ 98 w 248"/>
              <a:gd name="T11" fmla="*/ 220 h 220"/>
              <a:gd name="T12" fmla="*/ 98 w 248"/>
              <a:gd name="T13" fmla="*/ 131 h 220"/>
              <a:gd name="T14" fmla="*/ 152 w 248"/>
              <a:gd name="T15" fmla="*/ 131 h 220"/>
              <a:gd name="T16" fmla="*/ 152 w 248"/>
              <a:gd name="T17" fmla="*/ 220 h 220"/>
              <a:gd name="T18" fmla="*/ 222 w 248"/>
              <a:gd name="T19" fmla="*/ 220 h 220"/>
              <a:gd name="T20" fmla="*/ 222 w 248"/>
              <a:gd name="T21" fmla="*/ 9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20">
                <a:moveTo>
                  <a:pt x="0" y="123"/>
                </a:moveTo>
                <a:lnTo>
                  <a:pt x="124" y="0"/>
                </a:lnTo>
                <a:lnTo>
                  <a:pt x="248" y="123"/>
                </a:lnTo>
                <a:moveTo>
                  <a:pt x="27" y="97"/>
                </a:moveTo>
                <a:lnTo>
                  <a:pt x="27" y="220"/>
                </a:lnTo>
                <a:lnTo>
                  <a:pt x="98" y="220"/>
                </a:lnTo>
                <a:lnTo>
                  <a:pt x="98" y="131"/>
                </a:lnTo>
                <a:lnTo>
                  <a:pt x="152" y="131"/>
                </a:lnTo>
                <a:lnTo>
                  <a:pt x="152" y="220"/>
                </a:lnTo>
                <a:lnTo>
                  <a:pt x="222" y="220"/>
                </a:lnTo>
                <a:lnTo>
                  <a:pt x="222" y="97"/>
                </a:lnTo>
              </a:path>
            </a:pathLst>
          </a:custGeom>
          <a:noFill/>
          <a:ln w="25400" cap="flat">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77" name="!!cloud">
            <a:extLst>
              <a:ext uri="{FF2B5EF4-FFF2-40B4-BE49-F238E27FC236}">
                <a16:creationId xmlns:a16="http://schemas.microsoft.com/office/drawing/2014/main" id="{CADB8936-ABBE-A548-94D9-1732C21DFC65}"/>
              </a:ext>
              <a:ext uri="{C183D7F6-B498-43B3-948B-1728B52AA6E4}">
                <adec:decorative xmlns:adec="http://schemas.microsoft.com/office/drawing/2017/decorative" val="1"/>
              </a:ext>
            </a:extLst>
          </p:cNvPr>
          <p:cNvSpPr>
            <a:spLocks noChangeAspect="1"/>
          </p:cNvSpPr>
          <p:nvPr/>
        </p:nvSpPr>
        <p:spPr bwMode="auto">
          <a:xfrm>
            <a:off x="5835142" y="2255552"/>
            <a:ext cx="2571624" cy="1410694"/>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bg1"/>
          </a:solidFill>
          <a:ln w="254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grpSp>
        <p:nvGrpSpPr>
          <p:cNvPr id="10" name="!!Group 6">
            <a:extLst>
              <a:ext uri="{FF2B5EF4-FFF2-40B4-BE49-F238E27FC236}">
                <a16:creationId xmlns:a16="http://schemas.microsoft.com/office/drawing/2014/main" id="{3E71F660-1788-476D-B9F4-38D04F34EE19}"/>
              </a:ext>
              <a:ext uri="{C183D7F6-B498-43B3-948B-1728B52AA6E4}">
                <adec:decorative xmlns:adec="http://schemas.microsoft.com/office/drawing/2017/decorative" val="1"/>
              </a:ext>
            </a:extLst>
          </p:cNvPr>
          <p:cNvGrpSpPr/>
          <p:nvPr/>
        </p:nvGrpSpPr>
        <p:grpSpPr>
          <a:xfrm>
            <a:off x="6474709" y="3467750"/>
            <a:ext cx="405665" cy="405665"/>
            <a:chOff x="6474709" y="3467750"/>
            <a:chExt cx="405665" cy="405665"/>
          </a:xfrm>
        </p:grpSpPr>
        <p:sp>
          <p:nvSpPr>
            <p:cNvPr id="94" name="Oval 93">
              <a:extLst>
                <a:ext uri="{FF2B5EF4-FFF2-40B4-BE49-F238E27FC236}">
                  <a16:creationId xmlns:a16="http://schemas.microsoft.com/office/drawing/2014/main" id="{ABEF6542-7B47-C34C-8CF6-44F4A74E33A6}"/>
                </a:ext>
                <a:ext uri="{C183D7F6-B498-43B3-948B-1728B52AA6E4}">
                  <adec:decorative xmlns:adec="http://schemas.microsoft.com/office/drawing/2017/decorative" val="1"/>
                </a:ext>
              </a:extLst>
            </p:cNvPr>
            <p:cNvSpPr/>
            <p:nvPr/>
          </p:nvSpPr>
          <p:spPr>
            <a:xfrm>
              <a:off x="6474709" y="3467750"/>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95" name="object 30">
              <a:extLst>
                <a:ext uri="{FF2B5EF4-FFF2-40B4-BE49-F238E27FC236}">
                  <a16:creationId xmlns:a16="http://schemas.microsoft.com/office/drawing/2014/main" id="{7A07F650-6F96-AC46-9E89-E4CC909765FB}"/>
                </a:ext>
                <a:ext uri="{C183D7F6-B498-43B3-948B-1728B52AA6E4}">
                  <adec:decorative xmlns:adec="http://schemas.microsoft.com/office/drawing/2017/decorative" val="1"/>
                </a:ext>
              </a:extLst>
            </p:cNvPr>
            <p:cNvSpPr/>
            <p:nvPr/>
          </p:nvSpPr>
          <p:spPr>
            <a:xfrm rot="2703815">
              <a:off x="6559315" y="3575252"/>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grpSp>
        <p:nvGrpSpPr>
          <p:cNvPr id="7" name="Group 6">
            <a:extLst>
              <a:ext uri="{FF2B5EF4-FFF2-40B4-BE49-F238E27FC236}">
                <a16:creationId xmlns:a16="http://schemas.microsoft.com/office/drawing/2014/main" id="{CC2B2E27-F450-4DCE-87DD-66088AE3116B}"/>
              </a:ext>
              <a:ext uri="{C183D7F6-B498-43B3-948B-1728B52AA6E4}">
                <adec:decorative xmlns:adec="http://schemas.microsoft.com/office/drawing/2017/decorative" val="1"/>
              </a:ext>
            </a:extLst>
          </p:cNvPr>
          <p:cNvGrpSpPr/>
          <p:nvPr/>
        </p:nvGrpSpPr>
        <p:grpSpPr>
          <a:xfrm>
            <a:off x="9867800" y="3912819"/>
            <a:ext cx="886655" cy="478923"/>
            <a:chOff x="9867800" y="3912819"/>
            <a:chExt cx="886655" cy="478923"/>
          </a:xfrm>
        </p:grpSpPr>
        <p:sp>
          <p:nvSpPr>
            <p:cNvPr id="104" name="object 7">
              <a:extLst>
                <a:ext uri="{FF2B5EF4-FFF2-40B4-BE49-F238E27FC236}">
                  <a16:creationId xmlns:a16="http://schemas.microsoft.com/office/drawing/2014/main" id="{D9B20951-161B-D649-A9B4-9FC811142284}"/>
                </a:ext>
                <a:ext uri="{C183D7F6-B498-43B3-948B-1728B52AA6E4}">
                  <adec:decorative xmlns:adec="http://schemas.microsoft.com/office/drawing/2017/decorative" val="1"/>
                </a:ext>
              </a:extLst>
            </p:cNvPr>
            <p:cNvSpPr/>
            <p:nvPr/>
          </p:nvSpPr>
          <p:spPr>
            <a:xfrm>
              <a:off x="9867800" y="3912819"/>
              <a:ext cx="886655" cy="478923"/>
            </a:xfrm>
            <a:custGeom>
              <a:avLst/>
              <a:gdLst/>
              <a:ahLst/>
              <a:cxnLst/>
              <a:rect l="l" t="t" r="r" b="b"/>
              <a:pathLst>
                <a:path w="3827780" h="2067560">
                  <a:moveTo>
                    <a:pt x="3018524" y="2067153"/>
                  </a:moveTo>
                  <a:lnTo>
                    <a:pt x="3001565" y="2067153"/>
                  </a:lnTo>
                  <a:lnTo>
                    <a:pt x="2995912" y="2067153"/>
                  </a:lnTo>
                  <a:lnTo>
                    <a:pt x="3001565" y="2067153"/>
                  </a:lnTo>
                  <a:lnTo>
                    <a:pt x="3018524" y="2067153"/>
                  </a:lnTo>
                  <a:lnTo>
                    <a:pt x="3036896" y="2067076"/>
                  </a:lnTo>
                  <a:lnTo>
                    <a:pt x="3108961" y="2062238"/>
                  </a:lnTo>
                  <a:lnTo>
                    <a:pt x="3156770" y="2056126"/>
                  </a:lnTo>
                  <a:lnTo>
                    <a:pt x="3203671" y="2047273"/>
                  </a:lnTo>
                  <a:lnTo>
                    <a:pt x="3249575" y="2035764"/>
                  </a:lnTo>
                  <a:lnTo>
                    <a:pt x="3294392" y="2021687"/>
                  </a:lnTo>
                  <a:lnTo>
                    <a:pt x="3338034" y="2005129"/>
                  </a:lnTo>
                  <a:lnTo>
                    <a:pt x="3380413" y="1986176"/>
                  </a:lnTo>
                  <a:lnTo>
                    <a:pt x="3421439" y="1964915"/>
                  </a:lnTo>
                  <a:lnTo>
                    <a:pt x="3461023" y="1941433"/>
                  </a:lnTo>
                  <a:lnTo>
                    <a:pt x="3499078" y="1915817"/>
                  </a:lnTo>
                  <a:lnTo>
                    <a:pt x="3535514" y="1888152"/>
                  </a:lnTo>
                  <a:lnTo>
                    <a:pt x="3570242" y="1858527"/>
                  </a:lnTo>
                  <a:lnTo>
                    <a:pt x="3603174" y="1827027"/>
                  </a:lnTo>
                  <a:lnTo>
                    <a:pt x="3634221" y="1793740"/>
                  </a:lnTo>
                  <a:lnTo>
                    <a:pt x="3663294" y="1758753"/>
                  </a:lnTo>
                  <a:lnTo>
                    <a:pt x="3690305" y="1722151"/>
                  </a:lnTo>
                  <a:lnTo>
                    <a:pt x="3715165" y="1684022"/>
                  </a:lnTo>
                  <a:lnTo>
                    <a:pt x="3737784" y="1644452"/>
                  </a:lnTo>
                  <a:lnTo>
                    <a:pt x="3758075" y="1603529"/>
                  </a:lnTo>
                  <a:lnTo>
                    <a:pt x="3775948" y="1561339"/>
                  </a:lnTo>
                  <a:lnTo>
                    <a:pt x="3791315" y="1517968"/>
                  </a:lnTo>
                  <a:lnTo>
                    <a:pt x="3804087" y="1473504"/>
                  </a:lnTo>
                  <a:lnTo>
                    <a:pt x="3814175" y="1428033"/>
                  </a:lnTo>
                  <a:lnTo>
                    <a:pt x="3821491" y="1381641"/>
                  </a:lnTo>
                  <a:lnTo>
                    <a:pt x="3825946" y="1334417"/>
                  </a:lnTo>
                  <a:lnTo>
                    <a:pt x="3827450" y="1286446"/>
                  </a:lnTo>
                  <a:lnTo>
                    <a:pt x="3825996" y="1238793"/>
                  </a:lnTo>
                  <a:lnTo>
                    <a:pt x="3821689" y="1191907"/>
                  </a:lnTo>
                  <a:lnTo>
                    <a:pt x="3814610" y="1145871"/>
                  </a:lnTo>
                  <a:lnTo>
                    <a:pt x="3804844" y="1100764"/>
                  </a:lnTo>
                  <a:lnTo>
                    <a:pt x="3792473" y="1056667"/>
                  </a:lnTo>
                  <a:lnTo>
                    <a:pt x="3777579" y="1013661"/>
                  </a:lnTo>
                  <a:lnTo>
                    <a:pt x="3760245" y="971828"/>
                  </a:lnTo>
                  <a:lnTo>
                    <a:pt x="3740554" y="931247"/>
                  </a:lnTo>
                  <a:lnTo>
                    <a:pt x="3718589" y="892000"/>
                  </a:lnTo>
                  <a:lnTo>
                    <a:pt x="3694432" y="854167"/>
                  </a:lnTo>
                  <a:lnTo>
                    <a:pt x="3668166" y="817829"/>
                  </a:lnTo>
                  <a:lnTo>
                    <a:pt x="3639873" y="783068"/>
                  </a:lnTo>
                  <a:lnTo>
                    <a:pt x="3609637" y="749964"/>
                  </a:lnTo>
                  <a:lnTo>
                    <a:pt x="3577541" y="718597"/>
                  </a:lnTo>
                  <a:lnTo>
                    <a:pt x="3543665" y="689049"/>
                  </a:lnTo>
                  <a:lnTo>
                    <a:pt x="3508095" y="661400"/>
                  </a:lnTo>
                  <a:lnTo>
                    <a:pt x="3470912" y="635731"/>
                  </a:lnTo>
                  <a:lnTo>
                    <a:pt x="3432198" y="612124"/>
                  </a:lnTo>
                  <a:lnTo>
                    <a:pt x="3392037" y="590658"/>
                  </a:lnTo>
                  <a:lnTo>
                    <a:pt x="3350512" y="571415"/>
                  </a:lnTo>
                  <a:lnTo>
                    <a:pt x="3307704" y="554476"/>
                  </a:lnTo>
                  <a:lnTo>
                    <a:pt x="3263698" y="539921"/>
                  </a:lnTo>
                  <a:lnTo>
                    <a:pt x="3218574" y="527831"/>
                  </a:lnTo>
                  <a:lnTo>
                    <a:pt x="3172417" y="518287"/>
                  </a:lnTo>
                  <a:lnTo>
                    <a:pt x="3125309" y="511370"/>
                  </a:lnTo>
                  <a:lnTo>
                    <a:pt x="3077332" y="507160"/>
                  </a:lnTo>
                  <a:lnTo>
                    <a:pt x="3028570" y="505739"/>
                  </a:lnTo>
                  <a:lnTo>
                    <a:pt x="2980375" y="506956"/>
                  </a:lnTo>
                  <a:lnTo>
                    <a:pt x="2932421" y="510766"/>
                  </a:lnTo>
                  <a:lnTo>
                    <a:pt x="2884949" y="517403"/>
                  </a:lnTo>
                  <a:lnTo>
                    <a:pt x="2838200" y="527104"/>
                  </a:lnTo>
                  <a:lnTo>
                    <a:pt x="2792413" y="540105"/>
                  </a:lnTo>
                  <a:lnTo>
                    <a:pt x="2722080" y="564654"/>
                  </a:lnTo>
                  <a:lnTo>
                    <a:pt x="2712022" y="540105"/>
                  </a:lnTo>
                  <a:lnTo>
                    <a:pt x="2692385" y="497815"/>
                  </a:lnTo>
                  <a:lnTo>
                    <a:pt x="2670519" y="456699"/>
                  </a:lnTo>
                  <a:lnTo>
                    <a:pt x="2646502" y="416832"/>
                  </a:lnTo>
                  <a:lnTo>
                    <a:pt x="2620408" y="378294"/>
                  </a:lnTo>
                  <a:lnTo>
                    <a:pt x="2592316" y="341161"/>
                  </a:lnTo>
                  <a:lnTo>
                    <a:pt x="2562301" y="305510"/>
                  </a:lnTo>
                  <a:lnTo>
                    <a:pt x="2530441" y="271420"/>
                  </a:lnTo>
                  <a:lnTo>
                    <a:pt x="2496810" y="238968"/>
                  </a:lnTo>
                  <a:lnTo>
                    <a:pt x="2461486" y="208232"/>
                  </a:lnTo>
                  <a:lnTo>
                    <a:pt x="2424546" y="179288"/>
                  </a:lnTo>
                  <a:lnTo>
                    <a:pt x="2386065" y="152214"/>
                  </a:lnTo>
                  <a:lnTo>
                    <a:pt x="2346121" y="127088"/>
                  </a:lnTo>
                  <a:lnTo>
                    <a:pt x="2304789" y="103987"/>
                  </a:lnTo>
                  <a:lnTo>
                    <a:pt x="2262147" y="82989"/>
                  </a:lnTo>
                  <a:lnTo>
                    <a:pt x="2218270" y="64171"/>
                  </a:lnTo>
                  <a:lnTo>
                    <a:pt x="2173235" y="47611"/>
                  </a:lnTo>
                  <a:lnTo>
                    <a:pt x="2127119" y="33386"/>
                  </a:lnTo>
                  <a:lnTo>
                    <a:pt x="2079997" y="21573"/>
                  </a:lnTo>
                  <a:lnTo>
                    <a:pt x="2031948" y="12251"/>
                  </a:lnTo>
                  <a:lnTo>
                    <a:pt x="1983046" y="5496"/>
                  </a:lnTo>
                  <a:lnTo>
                    <a:pt x="1933368" y="1387"/>
                  </a:lnTo>
                  <a:lnTo>
                    <a:pt x="1882991" y="0"/>
                  </a:lnTo>
                  <a:lnTo>
                    <a:pt x="1833072" y="1344"/>
                  </a:lnTo>
                  <a:lnTo>
                    <a:pt x="1783852" y="5330"/>
                  </a:lnTo>
                  <a:lnTo>
                    <a:pt x="1735405" y="11891"/>
                  </a:lnTo>
                  <a:lnTo>
                    <a:pt x="1687801" y="20958"/>
                  </a:lnTo>
                  <a:lnTo>
                    <a:pt x="1641114" y="32464"/>
                  </a:lnTo>
                  <a:lnTo>
                    <a:pt x="1595415" y="46339"/>
                  </a:lnTo>
                  <a:lnTo>
                    <a:pt x="1550775" y="62515"/>
                  </a:lnTo>
                  <a:lnTo>
                    <a:pt x="1507268" y="80925"/>
                  </a:lnTo>
                  <a:lnTo>
                    <a:pt x="1464965" y="101501"/>
                  </a:lnTo>
                  <a:lnTo>
                    <a:pt x="1423937" y="124173"/>
                  </a:lnTo>
                  <a:lnTo>
                    <a:pt x="1384257" y="148874"/>
                  </a:lnTo>
                  <a:lnTo>
                    <a:pt x="1345997" y="175536"/>
                  </a:lnTo>
                  <a:lnTo>
                    <a:pt x="1309229" y="204090"/>
                  </a:lnTo>
                  <a:lnTo>
                    <a:pt x="1274025" y="234468"/>
                  </a:lnTo>
                  <a:lnTo>
                    <a:pt x="1240456" y="266603"/>
                  </a:lnTo>
                  <a:lnTo>
                    <a:pt x="1208594" y="300425"/>
                  </a:lnTo>
                  <a:lnTo>
                    <a:pt x="1178512" y="335867"/>
                  </a:lnTo>
                  <a:lnTo>
                    <a:pt x="1150282" y="372860"/>
                  </a:lnTo>
                  <a:lnTo>
                    <a:pt x="1123975" y="411337"/>
                  </a:lnTo>
                  <a:lnTo>
                    <a:pt x="1099664" y="451229"/>
                  </a:lnTo>
                  <a:lnTo>
                    <a:pt x="1077420" y="492467"/>
                  </a:lnTo>
                  <a:lnTo>
                    <a:pt x="1057315" y="534985"/>
                  </a:lnTo>
                  <a:lnTo>
                    <a:pt x="1039421" y="578712"/>
                  </a:lnTo>
                  <a:lnTo>
                    <a:pt x="1023811" y="623582"/>
                  </a:lnTo>
                  <a:lnTo>
                    <a:pt x="1023811" y="628497"/>
                  </a:lnTo>
                  <a:lnTo>
                    <a:pt x="963511" y="628497"/>
                  </a:lnTo>
                  <a:lnTo>
                    <a:pt x="914128" y="633784"/>
                  </a:lnTo>
                  <a:lnTo>
                    <a:pt x="865679" y="643697"/>
                  </a:lnTo>
                  <a:lnTo>
                    <a:pt x="818495" y="658147"/>
                  </a:lnTo>
                  <a:lnTo>
                    <a:pt x="772908" y="677045"/>
                  </a:lnTo>
                  <a:lnTo>
                    <a:pt x="729250" y="700303"/>
                  </a:lnTo>
                  <a:lnTo>
                    <a:pt x="687854" y="727833"/>
                  </a:lnTo>
                  <a:lnTo>
                    <a:pt x="649050" y="759546"/>
                  </a:lnTo>
                  <a:lnTo>
                    <a:pt x="613170" y="795355"/>
                  </a:lnTo>
                  <a:lnTo>
                    <a:pt x="580546" y="835170"/>
                  </a:lnTo>
                  <a:lnTo>
                    <a:pt x="551511" y="878903"/>
                  </a:lnTo>
                  <a:lnTo>
                    <a:pt x="528878" y="925937"/>
                  </a:lnTo>
                  <a:lnTo>
                    <a:pt x="511130" y="973653"/>
                  </a:lnTo>
                  <a:lnTo>
                    <a:pt x="498126" y="1021915"/>
                  </a:lnTo>
                  <a:lnTo>
                    <a:pt x="489729" y="1070585"/>
                  </a:lnTo>
                  <a:lnTo>
                    <a:pt x="485798" y="1119526"/>
                  </a:lnTo>
                  <a:lnTo>
                    <a:pt x="486195" y="1168603"/>
                  </a:lnTo>
                  <a:lnTo>
                    <a:pt x="496240" y="1222616"/>
                  </a:lnTo>
                  <a:lnTo>
                    <a:pt x="461061" y="1212799"/>
                  </a:lnTo>
                  <a:lnTo>
                    <a:pt x="414920" y="1212945"/>
                  </a:lnTo>
                  <a:lnTo>
                    <a:pt x="369478" y="1217797"/>
                  </a:lnTo>
                  <a:lnTo>
                    <a:pt x="325079" y="1227182"/>
                  </a:lnTo>
                  <a:lnTo>
                    <a:pt x="282065" y="1240924"/>
                  </a:lnTo>
                  <a:lnTo>
                    <a:pt x="240779" y="1258850"/>
                  </a:lnTo>
                  <a:lnTo>
                    <a:pt x="201565" y="1280786"/>
                  </a:lnTo>
                  <a:lnTo>
                    <a:pt x="164766" y="1306556"/>
                  </a:lnTo>
                  <a:lnTo>
                    <a:pt x="130725" y="1335987"/>
                  </a:lnTo>
                  <a:lnTo>
                    <a:pt x="99785" y="1368904"/>
                  </a:lnTo>
                  <a:lnTo>
                    <a:pt x="72288" y="1405133"/>
                  </a:lnTo>
                  <a:lnTo>
                    <a:pt x="48579" y="1444500"/>
                  </a:lnTo>
                  <a:lnTo>
                    <a:pt x="29000" y="1486830"/>
                  </a:lnTo>
                  <a:lnTo>
                    <a:pt x="13894" y="1531950"/>
                  </a:lnTo>
                  <a:lnTo>
                    <a:pt x="4419" y="1578055"/>
                  </a:lnTo>
                  <a:lnTo>
                    <a:pt x="0" y="1623863"/>
                  </a:lnTo>
                  <a:lnTo>
                    <a:pt x="466" y="1669079"/>
                  </a:lnTo>
                  <a:lnTo>
                    <a:pt x="5649" y="1713404"/>
                  </a:lnTo>
                  <a:lnTo>
                    <a:pt x="15379" y="1756542"/>
                  </a:lnTo>
                  <a:lnTo>
                    <a:pt x="29486" y="1798196"/>
                  </a:lnTo>
                  <a:lnTo>
                    <a:pt x="47801" y="1838070"/>
                  </a:lnTo>
                  <a:lnTo>
                    <a:pt x="70153" y="1875866"/>
                  </a:lnTo>
                  <a:lnTo>
                    <a:pt x="96372" y="1911288"/>
                  </a:lnTo>
                  <a:lnTo>
                    <a:pt x="126290" y="1944038"/>
                  </a:lnTo>
                  <a:lnTo>
                    <a:pt x="159737" y="1973821"/>
                  </a:lnTo>
                  <a:lnTo>
                    <a:pt x="196542" y="2000339"/>
                  </a:lnTo>
                  <a:lnTo>
                    <a:pt x="236536" y="2023295"/>
                  </a:lnTo>
                  <a:lnTo>
                    <a:pt x="279550" y="2042393"/>
                  </a:lnTo>
                  <a:lnTo>
                    <a:pt x="325413" y="2057336"/>
                  </a:lnTo>
                  <a:lnTo>
                    <a:pt x="376419" y="2064450"/>
                  </a:lnTo>
                  <a:lnTo>
                    <a:pt x="445999" y="2067153"/>
                  </a:lnTo>
                  <a:lnTo>
                    <a:pt x="3018524" y="2067153"/>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105" name="Cylinder 37">
              <a:extLst>
                <a:ext uri="{FF2B5EF4-FFF2-40B4-BE49-F238E27FC236}">
                  <a16:creationId xmlns:a16="http://schemas.microsoft.com/office/drawing/2014/main" id="{FF128144-AE8C-2849-A14F-51243C31943A}"/>
                </a:ext>
                <a:ext uri="{C183D7F6-B498-43B3-948B-1728B52AA6E4}">
                  <adec:decorative xmlns:adec="http://schemas.microsoft.com/office/drawing/2017/decorative" val="1"/>
                </a:ext>
              </a:extLst>
            </p:cNvPr>
            <p:cNvSpPr/>
            <p:nvPr/>
          </p:nvSpPr>
          <p:spPr>
            <a:xfrm>
              <a:off x="10209224" y="4022108"/>
              <a:ext cx="203807" cy="271063"/>
            </a:xfrm>
            <a:prstGeom prst="can">
              <a:avLst/>
            </a:prstGeom>
            <a:noFill/>
            <a:ln w="15875">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grpSp>
      <p:grpSp>
        <p:nvGrpSpPr>
          <p:cNvPr id="107" name="Group 106">
            <a:extLst>
              <a:ext uri="{FF2B5EF4-FFF2-40B4-BE49-F238E27FC236}">
                <a16:creationId xmlns:a16="http://schemas.microsoft.com/office/drawing/2014/main" id="{BC5685D9-8736-9443-BDB9-D9978C6043BB}"/>
              </a:ext>
              <a:ext uri="{C183D7F6-B498-43B3-948B-1728B52AA6E4}">
                <adec:decorative xmlns:adec="http://schemas.microsoft.com/office/drawing/2017/decorative" val="1"/>
              </a:ext>
            </a:extLst>
          </p:cNvPr>
          <p:cNvGrpSpPr/>
          <p:nvPr/>
        </p:nvGrpSpPr>
        <p:grpSpPr>
          <a:xfrm>
            <a:off x="7808149" y="3918881"/>
            <a:ext cx="643633" cy="472308"/>
            <a:chOff x="9401034" y="3623567"/>
            <a:chExt cx="772360" cy="566770"/>
          </a:xfrm>
        </p:grpSpPr>
        <p:sp>
          <p:nvSpPr>
            <p:cNvPr id="108" name="UniversalApp_E8CC" title="Icon of a cellphone in front of a tablet">
              <a:extLst>
                <a:ext uri="{FF2B5EF4-FFF2-40B4-BE49-F238E27FC236}">
                  <a16:creationId xmlns:a16="http://schemas.microsoft.com/office/drawing/2014/main" id="{C096E46B-0DD2-1948-AD7F-75189662AECC}"/>
                </a:ext>
              </a:extLst>
            </p:cNvPr>
            <p:cNvSpPr>
              <a:spLocks noChangeAspect="1" noEditPoints="1"/>
            </p:cNvSpPr>
            <p:nvPr/>
          </p:nvSpPr>
          <p:spPr bwMode="auto">
            <a:xfrm>
              <a:off x="9401034" y="3623567"/>
              <a:ext cx="772360" cy="566770"/>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109" name="magnify" title="Icon of a magnifying glass">
              <a:extLst>
                <a:ext uri="{FF2B5EF4-FFF2-40B4-BE49-F238E27FC236}">
                  <a16:creationId xmlns:a16="http://schemas.microsoft.com/office/drawing/2014/main" id="{BD4DA657-4D3C-3D41-8979-37983B8679FC}"/>
                </a:ext>
              </a:extLst>
            </p:cNvPr>
            <p:cNvSpPr>
              <a:spLocks noChangeAspect="1" noEditPoints="1"/>
            </p:cNvSpPr>
            <p:nvPr/>
          </p:nvSpPr>
          <p:spPr bwMode="auto">
            <a:xfrm flipH="1">
              <a:off x="9490948" y="3876263"/>
              <a:ext cx="98255" cy="96378"/>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5875"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110" name="mail" title="Icon of an envelope">
              <a:extLst>
                <a:ext uri="{FF2B5EF4-FFF2-40B4-BE49-F238E27FC236}">
                  <a16:creationId xmlns:a16="http://schemas.microsoft.com/office/drawing/2014/main" id="{52B1A78C-AA24-7A41-B80F-26D2B4F01FD8}"/>
                </a:ext>
              </a:extLst>
            </p:cNvPr>
            <p:cNvSpPr>
              <a:spLocks noChangeAspect="1" noEditPoints="1"/>
            </p:cNvSpPr>
            <p:nvPr/>
          </p:nvSpPr>
          <p:spPr bwMode="auto">
            <a:xfrm>
              <a:off x="9723774" y="3741851"/>
              <a:ext cx="220988" cy="132593"/>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grpSp>
      <p:grpSp>
        <p:nvGrpSpPr>
          <p:cNvPr id="11" name="Group 10">
            <a:extLst>
              <a:ext uri="{FF2B5EF4-FFF2-40B4-BE49-F238E27FC236}">
                <a16:creationId xmlns:a16="http://schemas.microsoft.com/office/drawing/2014/main" id="{DFDDD93B-384F-4B5E-B599-03C5FFEA3231}"/>
              </a:ext>
              <a:ext uri="{C183D7F6-B498-43B3-948B-1728B52AA6E4}">
                <adec:decorative xmlns:adec="http://schemas.microsoft.com/office/drawing/2017/decorative" val="1"/>
              </a:ext>
            </a:extLst>
          </p:cNvPr>
          <p:cNvGrpSpPr/>
          <p:nvPr/>
        </p:nvGrpSpPr>
        <p:grpSpPr>
          <a:xfrm>
            <a:off x="7274809" y="3461400"/>
            <a:ext cx="405665" cy="405665"/>
            <a:chOff x="7274809" y="3461400"/>
            <a:chExt cx="405665" cy="405665"/>
          </a:xfrm>
        </p:grpSpPr>
        <p:sp>
          <p:nvSpPr>
            <p:cNvPr id="111" name="Oval 110">
              <a:extLst>
                <a:ext uri="{FF2B5EF4-FFF2-40B4-BE49-F238E27FC236}">
                  <a16:creationId xmlns:a16="http://schemas.microsoft.com/office/drawing/2014/main" id="{8E6A39BB-9E1E-BD4D-9E7D-70959D6F4089}"/>
                </a:ext>
                <a:ext uri="{C183D7F6-B498-43B3-948B-1728B52AA6E4}">
                  <adec:decorative xmlns:adec="http://schemas.microsoft.com/office/drawing/2017/decorative" val="1"/>
                </a:ext>
              </a:extLst>
            </p:cNvPr>
            <p:cNvSpPr/>
            <p:nvPr/>
          </p:nvSpPr>
          <p:spPr>
            <a:xfrm flipH="1">
              <a:off x="7274809" y="3461400"/>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112" name="object 30">
              <a:extLst>
                <a:ext uri="{FF2B5EF4-FFF2-40B4-BE49-F238E27FC236}">
                  <a16:creationId xmlns:a16="http://schemas.microsoft.com/office/drawing/2014/main" id="{FA58EBB9-6AF2-E640-9B09-0009C191C026}"/>
                </a:ext>
                <a:ext uri="{C183D7F6-B498-43B3-948B-1728B52AA6E4}">
                  <adec:decorative xmlns:adec="http://schemas.microsoft.com/office/drawing/2017/decorative" val="1"/>
                </a:ext>
              </a:extLst>
            </p:cNvPr>
            <p:cNvSpPr/>
            <p:nvPr/>
          </p:nvSpPr>
          <p:spPr>
            <a:xfrm rot="18896185" flipH="1">
              <a:off x="7359415" y="3568902"/>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sp>
        <p:nvSpPr>
          <p:cNvPr id="114" name="Round Same Side Corner Rectangle 113">
            <a:extLst>
              <a:ext uri="{FF2B5EF4-FFF2-40B4-BE49-F238E27FC236}">
                <a16:creationId xmlns:a16="http://schemas.microsoft.com/office/drawing/2014/main" id="{AF1D41C0-502E-294F-9497-00114A38294C}"/>
              </a:ext>
              <a:ext uri="{C183D7F6-B498-43B3-948B-1728B52AA6E4}">
                <adec:decorative xmlns:adec="http://schemas.microsoft.com/office/drawing/2017/decorative" val="1"/>
              </a:ext>
            </a:extLst>
          </p:cNvPr>
          <p:cNvSpPr/>
          <p:nvPr/>
        </p:nvSpPr>
        <p:spPr>
          <a:xfrm rot="5400000">
            <a:off x="1566814" y="4699503"/>
            <a:ext cx="213518" cy="1444813"/>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bIns="0" rtlCol="0" anchor="ctr"/>
          <a:lstStyle/>
          <a:p>
            <a:pPr algn="ctr" defTabSz="441756"/>
            <a:r>
              <a:rPr lang="pt-br" sz="750" b="1">
                <a:solidFill>
                  <a:prstClr val="white"/>
                </a:solidFill>
                <a:latin typeface="Segoe UI" panose="020B0502040204020203" pitchFamily="34" charset="0"/>
                <a:cs typeface="Segoe UI" panose="020B0502040204020203" pitchFamily="34" charset="0"/>
              </a:rPr>
              <a:t>Christie – gerente regional</a:t>
            </a:r>
          </a:p>
        </p:txBody>
      </p:sp>
      <p:grpSp>
        <p:nvGrpSpPr>
          <p:cNvPr id="9" name="Group 8">
            <a:extLst>
              <a:ext uri="{FF2B5EF4-FFF2-40B4-BE49-F238E27FC236}">
                <a16:creationId xmlns:a16="http://schemas.microsoft.com/office/drawing/2014/main" id="{D37D538E-69B4-414D-990A-EC8596375BFE}"/>
              </a:ext>
              <a:ext uri="{C183D7F6-B498-43B3-948B-1728B52AA6E4}">
                <adec:decorative xmlns:adec="http://schemas.microsoft.com/office/drawing/2017/decorative" val="1"/>
              </a:ext>
            </a:extLst>
          </p:cNvPr>
          <p:cNvGrpSpPr/>
          <p:nvPr/>
        </p:nvGrpSpPr>
        <p:grpSpPr>
          <a:xfrm>
            <a:off x="5741704" y="3924683"/>
            <a:ext cx="719903" cy="479935"/>
            <a:chOff x="5741704" y="3924683"/>
            <a:chExt cx="719903" cy="479935"/>
          </a:xfrm>
        </p:grpSpPr>
        <p:sp>
          <p:nvSpPr>
            <p:cNvPr id="93" name="Website">
              <a:extLst>
                <a:ext uri="{FF2B5EF4-FFF2-40B4-BE49-F238E27FC236}">
                  <a16:creationId xmlns:a16="http://schemas.microsoft.com/office/drawing/2014/main" id="{FEFB0606-1FB6-684F-8AB3-E93AFE43BC35}"/>
                </a:ext>
                <a:ext uri="{C183D7F6-B498-43B3-948B-1728B52AA6E4}">
                  <adec:decorative xmlns:adec="http://schemas.microsoft.com/office/drawing/2017/decorative" val="1"/>
                </a:ext>
              </a:extLst>
            </p:cNvPr>
            <p:cNvSpPr>
              <a:spLocks noChangeAspect="1" noEditPoints="1"/>
            </p:cNvSpPr>
            <p:nvPr/>
          </p:nvSpPr>
          <p:spPr bwMode="auto">
            <a:xfrm>
              <a:off x="5983740" y="3986828"/>
              <a:ext cx="232577" cy="203788"/>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115" name="object 18">
              <a:extLst>
                <a:ext uri="{FF2B5EF4-FFF2-40B4-BE49-F238E27FC236}">
                  <a16:creationId xmlns:a16="http://schemas.microsoft.com/office/drawing/2014/main" id="{D19C495B-7CFB-3F44-AFDF-325D13FA0B28}"/>
                </a:ext>
                <a:ext uri="{C183D7F6-B498-43B3-948B-1728B52AA6E4}">
                  <adec:decorative xmlns:adec="http://schemas.microsoft.com/office/drawing/2017/decorative" val="1"/>
                </a:ext>
              </a:extLst>
            </p:cNvPr>
            <p:cNvSpPr/>
            <p:nvPr/>
          </p:nvSpPr>
          <p:spPr>
            <a:xfrm>
              <a:off x="5741704" y="3924683"/>
              <a:ext cx="719903" cy="479935"/>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sp>
        <p:nvSpPr>
          <p:cNvPr id="38" name="globe_2">
            <a:extLst>
              <a:ext uri="{FF2B5EF4-FFF2-40B4-BE49-F238E27FC236}">
                <a16:creationId xmlns:a16="http://schemas.microsoft.com/office/drawing/2014/main" id="{450735C8-49B3-5443-AA84-0B45B81F7186}"/>
              </a:ext>
              <a:ext uri="{C183D7F6-B498-43B3-948B-1728B52AA6E4}">
                <adec:decorative xmlns:adec="http://schemas.microsoft.com/office/drawing/2017/decorative" val="1"/>
              </a:ext>
            </a:extLst>
          </p:cNvPr>
          <p:cNvSpPr>
            <a:spLocks noChangeAspect="1" noEditPoints="1"/>
          </p:cNvSpPr>
          <p:nvPr/>
        </p:nvSpPr>
        <p:spPr bwMode="auto">
          <a:xfrm>
            <a:off x="6738027" y="2440117"/>
            <a:ext cx="771532" cy="771532"/>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28194" cap="flat">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39" name="Rounded Rectangle 38">
            <a:extLst>
              <a:ext uri="{FF2B5EF4-FFF2-40B4-BE49-F238E27FC236}">
                <a16:creationId xmlns:a16="http://schemas.microsoft.com/office/drawing/2014/main" id="{406E905C-A61F-E24F-A5B0-ECE19AA1CEB8}"/>
              </a:ext>
              <a:ext uri="{C183D7F6-B498-43B3-948B-1728B52AA6E4}">
                <adec:decorative xmlns:adec="http://schemas.microsoft.com/office/drawing/2017/decorative" val="1"/>
              </a:ext>
            </a:extLst>
          </p:cNvPr>
          <p:cNvSpPr/>
          <p:nvPr/>
        </p:nvSpPr>
        <p:spPr>
          <a:xfrm>
            <a:off x="7628065" y="2759961"/>
            <a:ext cx="821376" cy="145904"/>
          </a:xfrm>
          <a:prstGeom prst="round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r>
              <a:rPr lang="pt-br" sz="583" b="1">
                <a:solidFill>
                  <a:prstClr val="white"/>
                </a:solidFill>
                <a:latin typeface="Segoe UI" panose="020B0502040204020203" pitchFamily="34" charset="0"/>
                <a:cs typeface="Segoe UI" panose="020B0502040204020203" pitchFamily="34" charset="0"/>
              </a:rPr>
              <a:t>Cloud PC</a:t>
            </a:r>
          </a:p>
        </p:txBody>
      </p:sp>
      <p:grpSp>
        <p:nvGrpSpPr>
          <p:cNvPr id="12" name="Group 11">
            <a:extLst>
              <a:ext uri="{FF2B5EF4-FFF2-40B4-BE49-F238E27FC236}">
                <a16:creationId xmlns:a16="http://schemas.microsoft.com/office/drawing/2014/main" id="{5CCBDBD2-C9EF-41C8-85D3-E4859D93602C}"/>
              </a:ext>
              <a:ext uri="{C183D7F6-B498-43B3-948B-1728B52AA6E4}">
                <adec:decorative xmlns:adec="http://schemas.microsoft.com/office/drawing/2017/decorative" val="1"/>
              </a:ext>
            </a:extLst>
          </p:cNvPr>
          <p:cNvGrpSpPr/>
          <p:nvPr/>
        </p:nvGrpSpPr>
        <p:grpSpPr>
          <a:xfrm>
            <a:off x="6503373" y="2935639"/>
            <a:ext cx="575130" cy="432267"/>
            <a:chOff x="6503373" y="2935639"/>
            <a:chExt cx="575130" cy="432267"/>
          </a:xfrm>
        </p:grpSpPr>
        <p:sp>
          <p:nvSpPr>
            <p:cNvPr id="41" name="Rectangle 40">
              <a:extLst>
                <a:ext uri="{FF2B5EF4-FFF2-40B4-BE49-F238E27FC236}">
                  <a16:creationId xmlns:a16="http://schemas.microsoft.com/office/drawing/2014/main" id="{E68617BA-40C0-2E4F-AA18-21D5842D8587}"/>
                </a:ext>
                <a:ext uri="{C183D7F6-B498-43B3-948B-1728B52AA6E4}">
                  <adec:decorative xmlns:adec="http://schemas.microsoft.com/office/drawing/2017/decorative" val="1"/>
                </a:ext>
              </a:extLst>
            </p:cNvPr>
            <p:cNvSpPr/>
            <p:nvPr/>
          </p:nvSpPr>
          <p:spPr>
            <a:xfrm>
              <a:off x="6503373" y="2935639"/>
              <a:ext cx="575130" cy="432267"/>
            </a:xfrm>
            <a:prstGeom prst="rect">
              <a:avLst/>
            </a:prstGeom>
            <a:solidFill>
              <a:srgbClr val="EEEEEE"/>
            </a:solidFill>
            <a:ln w="28194">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44" name="Website">
              <a:extLst>
                <a:ext uri="{FF2B5EF4-FFF2-40B4-BE49-F238E27FC236}">
                  <a16:creationId xmlns:a16="http://schemas.microsoft.com/office/drawing/2014/main" id="{CE85DFD4-021D-0F4A-B8B9-AFCE70B89474}"/>
                </a:ext>
                <a:ext uri="{C183D7F6-B498-43B3-948B-1728B52AA6E4}">
                  <adec:decorative xmlns:adec="http://schemas.microsoft.com/office/drawing/2017/decorative" val="1"/>
                </a:ext>
              </a:extLst>
            </p:cNvPr>
            <p:cNvSpPr>
              <a:spLocks noChangeAspect="1" noEditPoints="1"/>
            </p:cNvSpPr>
            <p:nvPr/>
          </p:nvSpPr>
          <p:spPr bwMode="auto">
            <a:xfrm>
              <a:off x="6628510" y="3014591"/>
              <a:ext cx="318482" cy="279061"/>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solidFill>
              <a:schemeClr val="bg1"/>
            </a:solidFill>
            <a:ln w="1905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Tree>
    <p:extLst>
      <p:ext uri="{BB962C8B-B14F-4D97-AF65-F5344CB8AC3E}">
        <p14:creationId xmlns:p14="http://schemas.microsoft.com/office/powerpoint/2010/main" val="23943473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n 48">
            <a:extLst>
              <a:ext uri="{FF2B5EF4-FFF2-40B4-BE49-F238E27FC236}">
                <a16:creationId xmlns:a16="http://schemas.microsoft.com/office/drawing/2014/main" id="{DD792CE1-916D-4950-A900-935D602F0E3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089"/>
          <a:stretch/>
        </p:blipFill>
        <p:spPr>
          <a:xfrm>
            <a:off x="1" y="0"/>
            <a:ext cx="12206432" cy="6858000"/>
          </a:xfrm>
          <a:prstGeom prst="rect">
            <a:avLst/>
          </a:prstGeom>
        </p:spPr>
      </p:pic>
      <p:sp>
        <p:nvSpPr>
          <p:cNvPr id="50" name="Rounded Rectangle 9">
            <a:extLst>
              <a:ext uri="{FF2B5EF4-FFF2-40B4-BE49-F238E27FC236}">
                <a16:creationId xmlns:a16="http://schemas.microsoft.com/office/drawing/2014/main" id="{90A1B610-A76E-4270-BA49-C42BEB0CE3F8}"/>
              </a:ext>
              <a:ext uri="{C183D7F6-B498-43B3-948B-1728B52AA6E4}">
                <adec:decorative xmlns:adec="http://schemas.microsoft.com/office/drawing/2017/decorative" val="1"/>
              </a:ext>
            </a:extLst>
          </p:cNvPr>
          <p:cNvSpPr/>
          <p:nvPr/>
        </p:nvSpPr>
        <p:spPr>
          <a:xfrm>
            <a:off x="541941" y="878660"/>
            <a:ext cx="11049000" cy="5207000"/>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pic>
        <p:nvPicPr>
          <p:cNvPr id="67" name="Imagen 66">
            <a:extLst>
              <a:ext uri="{FF2B5EF4-FFF2-40B4-BE49-F238E27FC236}">
                <a16:creationId xmlns:a16="http://schemas.microsoft.com/office/drawing/2014/main" id="{34C2C033-739C-4020-8A8B-13842CCC588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383"/>
          <a:stretch/>
        </p:blipFill>
        <p:spPr>
          <a:xfrm>
            <a:off x="1" y="3416678"/>
            <a:ext cx="12206432" cy="3441322"/>
          </a:xfrm>
          <a:prstGeom prst="rect">
            <a:avLst/>
          </a:prstGeom>
        </p:spPr>
      </p:pic>
      <p:sp>
        <p:nvSpPr>
          <p:cNvPr id="68" name="Round Same Side Corner Rectangle 58">
            <a:extLst>
              <a:ext uri="{FF2B5EF4-FFF2-40B4-BE49-F238E27FC236}">
                <a16:creationId xmlns:a16="http://schemas.microsoft.com/office/drawing/2014/main" id="{3DEDD95F-4424-4A41-81AB-380F19924F36}"/>
              </a:ext>
              <a:ext uri="{C183D7F6-B498-43B3-948B-1728B52AA6E4}">
                <adec:decorative xmlns:adec="http://schemas.microsoft.com/office/drawing/2017/decorative" val="1"/>
              </a:ext>
            </a:extLst>
          </p:cNvPr>
          <p:cNvSpPr/>
          <p:nvPr/>
        </p:nvSpPr>
        <p:spPr>
          <a:xfrm rot="5400000">
            <a:off x="2546861" y="-1820880"/>
            <a:ext cx="697478" cy="5791199"/>
          </a:xfrm>
          <a:prstGeom prst="round2SameRect">
            <a:avLst/>
          </a:prstGeom>
          <a:solidFill>
            <a:schemeClr val="bg1"/>
          </a:solidFill>
          <a:ln>
            <a:noFill/>
          </a:ln>
          <a:effectLst>
            <a:outerShdw blurRad="50800" dist="63500" dir="2700000" algn="tl" rotWithShape="0">
              <a:srgbClr val="0078D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BF2EBC0E-2288-334E-8860-F08C3C005A36}"/>
              </a:ext>
            </a:extLst>
          </p:cNvPr>
          <p:cNvSpPr>
            <a:spLocks noGrp="1"/>
          </p:cNvSpPr>
          <p:nvPr>
            <p:ph type="title" idx="4294967295"/>
          </p:nvPr>
        </p:nvSpPr>
        <p:spPr>
          <a:xfrm>
            <a:off x="951164" y="1809750"/>
            <a:ext cx="5036885" cy="654050"/>
          </a:xfrm>
        </p:spPr>
        <p:txBody>
          <a:bodyPr/>
          <a:lstStyle/>
          <a:p>
            <a:pPr rtl="0" eaLnBrk="1" latinLnBrk="0" hangingPunct="1"/>
            <a:r>
              <a:rPr lang="pt-br" sz="2250">
                <a:solidFill>
                  <a:srgbClr val="243A5E"/>
                </a:solidFill>
                <a:latin typeface="Segoe UI Semibold" panose="020B0502040204020203" pitchFamily="34" charset="0"/>
                <a:ea typeface="+mn-ea"/>
                <a:cs typeface="Segoe UI Semibold" panose="020B0502040204020203" pitchFamily="34" charset="0"/>
              </a:rPr>
              <a:t>Prestador de serviços/fornecedor</a:t>
            </a:r>
            <a:endParaRPr lang="en-US">
              <a:solidFill>
                <a:srgbClr val="243A5E"/>
              </a:solidFill>
              <a:effectLst/>
            </a:endParaRPr>
          </a:p>
          <a:p>
            <a:endParaRPr lang="en-US">
              <a:solidFill>
                <a:srgbClr val="243A5E"/>
              </a:solidFill>
            </a:endParaRPr>
          </a:p>
        </p:txBody>
      </p:sp>
      <p:sp>
        <p:nvSpPr>
          <p:cNvPr id="75" name="TextBox 59">
            <a:extLst>
              <a:ext uri="{FF2B5EF4-FFF2-40B4-BE49-F238E27FC236}">
                <a16:creationId xmlns:a16="http://schemas.microsoft.com/office/drawing/2014/main" id="{55DDE8D2-B5A3-4609-B3D9-984649F01E9A}"/>
              </a:ext>
            </a:extLst>
          </p:cNvPr>
          <p:cNvSpPr txBox="1"/>
          <p:nvPr/>
        </p:nvSpPr>
        <p:spPr>
          <a:xfrm>
            <a:off x="218525" y="816471"/>
            <a:ext cx="2778931" cy="246221"/>
          </a:xfrm>
          <a:prstGeom prst="rect">
            <a:avLst/>
          </a:prstGeom>
          <a:noFill/>
        </p:spPr>
        <p:txBody>
          <a:bodyPr wrap="square" rtlCol="0">
            <a:spAutoFit/>
          </a:bodyPr>
          <a:lstStyle/>
          <a:p>
            <a:pPr defTabSz="441756"/>
            <a:r>
              <a:rPr lang="pt-br" sz="1000" b="1">
                <a:solidFill>
                  <a:prstClr val="black"/>
                </a:solidFill>
                <a:latin typeface="Segoe UI" panose="020B0502040204020203" pitchFamily="34" charset="0"/>
                <a:cs typeface="Segoe UI" panose="020B0502040204020203" pitchFamily="34" charset="0"/>
              </a:rPr>
              <a:t>O panorama geral: apoio ao crescimento</a:t>
            </a:r>
          </a:p>
        </p:txBody>
      </p:sp>
      <p:sp>
        <p:nvSpPr>
          <p:cNvPr id="76" name="TextBox 1">
            <a:extLst>
              <a:ext uri="{FF2B5EF4-FFF2-40B4-BE49-F238E27FC236}">
                <a16:creationId xmlns:a16="http://schemas.microsoft.com/office/drawing/2014/main" id="{3C3D2C83-4C54-4721-838A-2D9CF0311222}"/>
              </a:ext>
            </a:extLst>
          </p:cNvPr>
          <p:cNvSpPr txBox="1"/>
          <p:nvPr/>
        </p:nvSpPr>
        <p:spPr>
          <a:xfrm>
            <a:off x="219549" y="1017818"/>
            <a:ext cx="5246232" cy="323165"/>
          </a:xfrm>
          <a:prstGeom prst="rect">
            <a:avLst/>
          </a:prstGeom>
          <a:noFill/>
        </p:spPr>
        <p:txBody>
          <a:bodyPr wrap="square" rtlCol="0">
            <a:spAutoFit/>
          </a:bodyPr>
          <a:lstStyle/>
          <a:p>
            <a:pPr defTabSz="441756"/>
            <a:r>
              <a:rPr lang="pt-br" sz="750" err="1">
                <a:solidFill>
                  <a:srgbClr val="505050"/>
                </a:solidFill>
                <a:latin typeface="Segoe UI" panose="020B0502040204020203" pitchFamily="34" charset="0"/>
                <a:cs typeface="Segoe UI" panose="020B0502040204020203" pitchFamily="34" charset="0"/>
              </a:rPr>
              <a:t>A Fabrikam é uma empresa com mais de 100 funcionários. A equipe de liderança estabeleceu algumas metas ambiciosas de crescimento, incluindo expansão regional e uma grande iniciativa de contratação.</a:t>
            </a:r>
          </a:p>
        </p:txBody>
      </p:sp>
      <p:grpSp>
        <p:nvGrpSpPr>
          <p:cNvPr id="77" name="Grupo 76">
            <a:extLst>
              <a:ext uri="{FF2B5EF4-FFF2-40B4-BE49-F238E27FC236}">
                <a16:creationId xmlns:a16="http://schemas.microsoft.com/office/drawing/2014/main" id="{2FA48862-AB74-45E9-B772-45CC5FDCB639}"/>
              </a:ext>
              <a:ext uri="{C183D7F6-B498-43B3-948B-1728B52AA6E4}">
                <adec:decorative xmlns:adec="http://schemas.microsoft.com/office/drawing/2017/decorative" val="1"/>
              </a:ext>
            </a:extLst>
          </p:cNvPr>
          <p:cNvGrpSpPr/>
          <p:nvPr/>
        </p:nvGrpSpPr>
        <p:grpSpPr>
          <a:xfrm>
            <a:off x="10018547" y="717511"/>
            <a:ext cx="2187887" cy="354587"/>
            <a:chOff x="12022256" y="200613"/>
            <a:chExt cx="2625464" cy="425504"/>
          </a:xfrm>
        </p:grpSpPr>
        <p:sp>
          <p:nvSpPr>
            <p:cNvPr id="82" name="Round Same Side Corner Rectangle 61">
              <a:extLst>
                <a:ext uri="{FF2B5EF4-FFF2-40B4-BE49-F238E27FC236}">
                  <a16:creationId xmlns:a16="http://schemas.microsoft.com/office/drawing/2014/main" id="{220E71AE-D5A0-4AD1-A8DA-708091F0C051}"/>
                </a:ext>
                <a:ext uri="{C183D7F6-B498-43B3-948B-1728B52AA6E4}">
                  <adec:decorative xmlns:adec="http://schemas.microsoft.com/office/drawing/2017/decorative" val="1"/>
                </a:ext>
              </a:extLst>
            </p:cNvPr>
            <p:cNvSpPr/>
            <p:nvPr/>
          </p:nvSpPr>
          <p:spPr>
            <a:xfrm rot="5400000" flipV="1">
              <a:off x="13122237" y="-899367"/>
              <a:ext cx="425504" cy="2625463"/>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83" name="TextBox 46">
              <a:extLst>
                <a:ext uri="{FF2B5EF4-FFF2-40B4-BE49-F238E27FC236}">
                  <a16:creationId xmlns:a16="http://schemas.microsoft.com/office/drawing/2014/main" id="{593C33FB-E3F4-4F9C-B3AB-9A043DEF97FA}"/>
                </a:ext>
                <a:ext uri="{C183D7F6-B498-43B3-948B-1728B52AA6E4}">
                  <adec:decorative xmlns:adec="http://schemas.microsoft.com/office/drawing/2017/decorative" val="0"/>
                </a:ext>
              </a:extLst>
            </p:cNvPr>
            <p:cNvSpPr txBox="1"/>
            <p:nvPr/>
          </p:nvSpPr>
          <p:spPr>
            <a:xfrm>
              <a:off x="12022256" y="262165"/>
              <a:ext cx="2618240" cy="276998"/>
            </a:xfrm>
            <a:prstGeom prst="rect">
              <a:avLst/>
            </a:prstGeom>
            <a:noFill/>
          </p:spPr>
          <p:txBody>
            <a:bodyPr wrap="square" tIns="0" rIns="0" bIns="0" rtlCol="0">
              <a:spAutoFit/>
            </a:bodyPr>
            <a:lstStyle/>
            <a:p>
              <a:pPr algn="ctr" defTabSz="441756"/>
              <a:r>
                <a:rPr lang="pt-br" sz="1500" b="1">
                  <a:solidFill>
                    <a:prstClr val="black"/>
                  </a:solidFill>
                  <a:latin typeface="Segoe UI Semibold" panose="020B0502040204020203" pitchFamily="34" charset="0"/>
                  <a:cs typeface="Segoe UI Semibold" panose="020B0502040204020203" pitchFamily="34" charset="0"/>
                </a:rPr>
                <a:t>SMB</a:t>
              </a:r>
            </a:p>
          </p:txBody>
        </p:sp>
      </p:grpSp>
      <p:sp>
        <p:nvSpPr>
          <p:cNvPr id="8" name="object 15">
            <a:extLst>
              <a:ext uri="{FF2B5EF4-FFF2-40B4-BE49-F238E27FC236}">
                <a16:creationId xmlns:a16="http://schemas.microsoft.com/office/drawing/2014/main" id="{A06264D0-1D4C-C846-A1EB-4BB732F03F82}"/>
              </a:ext>
            </a:extLst>
          </p:cNvPr>
          <p:cNvSpPr txBox="1"/>
          <p:nvPr/>
        </p:nvSpPr>
        <p:spPr>
          <a:xfrm>
            <a:off x="965000" y="2328924"/>
            <a:ext cx="4483710" cy="559060"/>
          </a:xfrm>
          <a:prstGeom prst="rect">
            <a:avLst/>
          </a:prstGeom>
        </p:spPr>
        <p:txBody>
          <a:bodyPr vert="horz" wrap="square" lIns="0" tIns="5838" rIns="0" bIns="0" rtlCol="0">
            <a:spAutoFit/>
          </a:bodyPr>
          <a:lstStyle/>
          <a:p>
            <a:pPr marL="6146" marR="2458" defTabSz="441756">
              <a:lnSpc>
                <a:spcPts val="1083"/>
              </a:lnSpc>
            </a:pPr>
            <a:r>
              <a:rPr lang="pt-br" sz="833" spc="-10">
                <a:solidFill>
                  <a:srgbClr val="243A5E"/>
                </a:solidFill>
                <a:latin typeface="Segoe UI" panose="020B0502040204020203" pitchFamily="34" charset="0"/>
                <a:cs typeface="Segoe UI" panose="020B0502040204020203" pitchFamily="34" charset="0"/>
              </a:rPr>
              <a:t>Para dar suporte às ambições de crescimento da Fabrikam, ele precisa contar com recursos externos, como prestadores de serviço e consultores. No passado, dar aos prestadores de serviço acesso às ferramentas e aos recursos internos da Fabrikam seria desafiador. A empresa quer colocar os consultores em atividade sem demora, e uma vez que o projeto ou atribuição termine, desativar o acesso aos recursos da empresa.</a:t>
            </a:r>
          </a:p>
        </p:txBody>
      </p:sp>
      <p:sp>
        <p:nvSpPr>
          <p:cNvPr id="38" name="Round Same Side Corner Rectangle 37">
            <a:extLst>
              <a:ext uri="{FF2B5EF4-FFF2-40B4-BE49-F238E27FC236}">
                <a16:creationId xmlns:a16="http://schemas.microsoft.com/office/drawing/2014/main" id="{7DB7D73E-81A7-8843-94C3-A2C59BE0D37E}"/>
              </a:ext>
              <a:ext uri="{C183D7F6-B498-43B3-948B-1728B52AA6E4}">
                <adec:decorative xmlns:adec="http://schemas.microsoft.com/office/drawing/2017/decorative" val="1"/>
              </a:ext>
            </a:extLst>
          </p:cNvPr>
          <p:cNvSpPr/>
          <p:nvPr/>
        </p:nvSpPr>
        <p:spPr>
          <a:xfrm rot="5400000">
            <a:off x="9158650" y="3710365"/>
            <a:ext cx="2116599" cy="1957182"/>
          </a:xfrm>
          <a:prstGeom prst="roundRect">
            <a:avLst>
              <a:gd name="adj" fmla="val 4987"/>
            </a:avLst>
          </a:prstGeom>
          <a:solidFill>
            <a:schemeClr val="bg1"/>
          </a:solidFill>
          <a:ln>
            <a:noFill/>
          </a:ln>
          <a:effectLst>
            <a:outerShdw blurRad="190500" dist="381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39" name="object 10">
            <a:extLst>
              <a:ext uri="{FF2B5EF4-FFF2-40B4-BE49-F238E27FC236}">
                <a16:creationId xmlns:a16="http://schemas.microsoft.com/office/drawing/2014/main" id="{F023F981-5ADE-8040-A85D-843797159EAA}"/>
              </a:ext>
              <a:ext uri="{C183D7F6-B498-43B3-948B-1728B52AA6E4}">
                <adec:decorative xmlns:adec="http://schemas.microsoft.com/office/drawing/2017/decorative" val="1"/>
              </a:ext>
            </a:extLst>
          </p:cNvPr>
          <p:cNvSpPr/>
          <p:nvPr/>
        </p:nvSpPr>
        <p:spPr>
          <a:xfrm>
            <a:off x="5134814" y="3630657"/>
            <a:ext cx="1942143" cy="2116600"/>
          </a:xfrm>
          <a:prstGeom prst="roundRect">
            <a:avLst>
              <a:gd name="adj" fmla="val 2444"/>
            </a:avLst>
          </a:prstGeom>
          <a:solidFill>
            <a:schemeClr val="bg1"/>
          </a:solidFill>
          <a:effectLst>
            <a:outerShdw blurRad="190500" dist="38100" dir="2700000" algn="ctr" rotWithShape="0">
              <a:srgbClr val="000000">
                <a:alpha val="30000"/>
              </a:srgbClr>
            </a:outerShdw>
          </a:effectLst>
        </p:spPr>
        <p:txBody>
          <a:bodyPr wrap="square" lIns="0" tIns="0" rIns="0" bIns="0" rtlCol="0"/>
          <a:lstStyle/>
          <a:p>
            <a:pPr defTabSz="441756"/>
            <a:endParaRPr sz="505">
              <a:solidFill>
                <a:prstClr val="black"/>
              </a:solidFill>
              <a:latin typeface="Calibri"/>
            </a:endParaRPr>
          </a:p>
        </p:txBody>
      </p:sp>
      <p:sp>
        <p:nvSpPr>
          <p:cNvPr id="40" name="object 4">
            <a:extLst>
              <a:ext uri="{FF2B5EF4-FFF2-40B4-BE49-F238E27FC236}">
                <a16:creationId xmlns:a16="http://schemas.microsoft.com/office/drawing/2014/main" id="{CEB33C97-1F87-CD4C-BAC5-E1E14F841745}"/>
              </a:ext>
              <a:ext uri="{C183D7F6-B498-43B3-948B-1728B52AA6E4}">
                <adec:decorative xmlns:adec="http://schemas.microsoft.com/office/drawing/2017/decorative" val="1"/>
              </a:ext>
            </a:extLst>
          </p:cNvPr>
          <p:cNvSpPr/>
          <p:nvPr/>
        </p:nvSpPr>
        <p:spPr>
          <a:xfrm>
            <a:off x="7204819" y="3630657"/>
            <a:ext cx="1910841" cy="2116600"/>
          </a:xfrm>
          <a:prstGeom prst="roundRect">
            <a:avLst>
              <a:gd name="adj" fmla="val 2710"/>
            </a:avLst>
          </a:prstGeom>
          <a:solidFill>
            <a:srgbClr val="FFFFFF"/>
          </a:solidFill>
          <a:effectLst>
            <a:outerShdw blurRad="190500" dist="38100" dir="2700000" algn="ctr" rotWithShape="0">
              <a:srgbClr val="000000">
                <a:alpha val="30000"/>
              </a:srgbClr>
            </a:outerShdw>
          </a:effectLst>
        </p:spPr>
        <p:txBody>
          <a:bodyPr wrap="square" lIns="0" tIns="0" rIns="0" bIns="0" rtlCol="0"/>
          <a:lstStyle/>
          <a:p>
            <a:pPr defTabSz="441756"/>
            <a:endParaRPr sz="505">
              <a:solidFill>
                <a:prstClr val="black"/>
              </a:solidFill>
              <a:latin typeface="Calibri"/>
            </a:endParaRPr>
          </a:p>
        </p:txBody>
      </p:sp>
      <p:grpSp>
        <p:nvGrpSpPr>
          <p:cNvPr id="5" name="Grupo 4">
            <a:extLst>
              <a:ext uri="{FF2B5EF4-FFF2-40B4-BE49-F238E27FC236}">
                <a16:creationId xmlns:a16="http://schemas.microsoft.com/office/drawing/2014/main" id="{45F67E78-6D07-4173-8C4C-A45C52E18A08}"/>
              </a:ext>
              <a:ext uri="{C183D7F6-B498-43B3-948B-1728B52AA6E4}">
                <adec:decorative xmlns:adec="http://schemas.microsoft.com/office/drawing/2017/decorative" val="1"/>
              </a:ext>
            </a:extLst>
          </p:cNvPr>
          <p:cNvGrpSpPr/>
          <p:nvPr/>
        </p:nvGrpSpPr>
        <p:grpSpPr>
          <a:xfrm>
            <a:off x="951165" y="3630657"/>
            <a:ext cx="4055789" cy="2116600"/>
            <a:chOff x="1141398" y="3670988"/>
            <a:chExt cx="4866947" cy="2539920"/>
          </a:xfrm>
          <a:effectLst>
            <a:outerShdw blurRad="190500" dist="38100" dir="2700000" algn="ctr" rotWithShape="0">
              <a:srgbClr val="000000">
                <a:alpha val="30000"/>
              </a:srgbClr>
            </a:outerShdw>
          </a:effectLst>
        </p:grpSpPr>
        <p:sp>
          <p:nvSpPr>
            <p:cNvPr id="41" name="object 10">
              <a:extLst>
                <a:ext uri="{FF2B5EF4-FFF2-40B4-BE49-F238E27FC236}">
                  <a16:creationId xmlns:a16="http://schemas.microsoft.com/office/drawing/2014/main" id="{69BE7AB5-4A97-F749-858E-42C2DADFE9DC}"/>
                </a:ext>
                <a:ext uri="{C183D7F6-B498-43B3-948B-1728B52AA6E4}">
                  <adec:decorative xmlns:adec="http://schemas.microsoft.com/office/drawing/2017/decorative" val="1"/>
                </a:ext>
              </a:extLst>
            </p:cNvPr>
            <p:cNvSpPr/>
            <p:nvPr/>
          </p:nvSpPr>
          <p:spPr>
            <a:xfrm>
              <a:off x="3573041" y="3670988"/>
              <a:ext cx="2435304" cy="2539920"/>
            </a:xfrm>
            <a:prstGeom prst="roundRect">
              <a:avLst>
                <a:gd name="adj" fmla="val 2310"/>
              </a:avLst>
            </a:prstGeom>
            <a:solidFill>
              <a:srgbClr val="FFFFFF"/>
            </a:solidFill>
          </p:spPr>
          <p:txBody>
            <a:bodyPr wrap="square" lIns="0" tIns="0" rIns="0" bIns="0" rtlCol="0"/>
            <a:lstStyle/>
            <a:p>
              <a:pPr defTabSz="441756"/>
              <a:endParaRPr sz="505">
                <a:solidFill>
                  <a:prstClr val="black"/>
                </a:solidFill>
                <a:latin typeface="Calibri"/>
              </a:endParaRPr>
            </a:p>
          </p:txBody>
        </p:sp>
        <p:pic>
          <p:nvPicPr>
            <p:cNvPr id="58" name="Picture 57" descr="Alex, prestador de serviços da Fabrikam sentado à mesa com um computador,&#10;">
              <a:extLst>
                <a:ext uri="{FF2B5EF4-FFF2-40B4-BE49-F238E27FC236}">
                  <a16:creationId xmlns:a16="http://schemas.microsoft.com/office/drawing/2014/main" id="{10E6F15C-33A7-2844-B798-700EF337BC9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141398" y="3670988"/>
              <a:ext cx="2476497" cy="2531917"/>
            </a:xfrm>
            <a:custGeom>
              <a:avLst/>
              <a:gdLst>
                <a:gd name="connsiteX0" fmla="*/ 75137 w 2476497"/>
                <a:gd name="connsiteY0" fmla="*/ 0 h 2531917"/>
                <a:gd name="connsiteX1" fmla="*/ 2476497 w 2476497"/>
                <a:gd name="connsiteY1" fmla="*/ 0 h 2531917"/>
                <a:gd name="connsiteX2" fmla="*/ 2476497 w 2476497"/>
                <a:gd name="connsiteY2" fmla="*/ 2531917 h 2531917"/>
                <a:gd name="connsiteX3" fmla="*/ 75137 w 2476497"/>
                <a:gd name="connsiteY3" fmla="*/ 2531917 h 2531917"/>
                <a:gd name="connsiteX4" fmla="*/ 0 w 2476497"/>
                <a:gd name="connsiteY4" fmla="*/ 2456780 h 2531917"/>
                <a:gd name="connsiteX5" fmla="*/ 0 w 2476497"/>
                <a:gd name="connsiteY5" fmla="*/ 75137 h 2531917"/>
                <a:gd name="connsiteX6" fmla="*/ 75137 w 2476497"/>
                <a:gd name="connsiteY6" fmla="*/ 0 h 253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497" h="2531917">
                  <a:moveTo>
                    <a:pt x="75137" y="0"/>
                  </a:moveTo>
                  <a:lnTo>
                    <a:pt x="2476497" y="0"/>
                  </a:lnTo>
                  <a:lnTo>
                    <a:pt x="2476497" y="2531917"/>
                  </a:lnTo>
                  <a:lnTo>
                    <a:pt x="75137" y="2531917"/>
                  </a:lnTo>
                  <a:cubicBezTo>
                    <a:pt x="33640" y="2531917"/>
                    <a:pt x="0" y="2498277"/>
                    <a:pt x="0" y="2456780"/>
                  </a:cubicBezTo>
                  <a:lnTo>
                    <a:pt x="0" y="75137"/>
                  </a:lnTo>
                  <a:cubicBezTo>
                    <a:pt x="0" y="33640"/>
                    <a:pt x="33640" y="0"/>
                    <a:pt x="75137" y="0"/>
                  </a:cubicBezTo>
                  <a:close/>
                </a:path>
              </a:pathLst>
            </a:custGeom>
          </p:spPr>
        </p:pic>
      </p:grpSp>
      <p:sp>
        <p:nvSpPr>
          <p:cNvPr id="42" name="object 12">
            <a:extLst>
              <a:ext uri="{FF2B5EF4-FFF2-40B4-BE49-F238E27FC236}">
                <a16:creationId xmlns:a16="http://schemas.microsoft.com/office/drawing/2014/main" id="{0C03AA6B-16A4-6D4D-86B8-426453C7E01A}"/>
              </a:ext>
            </a:extLst>
          </p:cNvPr>
          <p:cNvSpPr txBox="1"/>
          <p:nvPr/>
        </p:nvSpPr>
        <p:spPr>
          <a:xfrm>
            <a:off x="3014702" y="4643634"/>
            <a:ext cx="1997414" cy="345073"/>
          </a:xfrm>
          <a:prstGeom prst="rect">
            <a:avLst/>
          </a:prstGeom>
        </p:spPr>
        <p:txBody>
          <a:bodyPr vert="horz" wrap="square" lIns="190500" tIns="0" rIns="0" bIns="0" rtlCol="0" anchor="t" anchorCtr="0">
            <a:noAutofit/>
          </a:bodyPr>
          <a:lstStyle/>
          <a:p>
            <a:pPr marR="218157" defTabSz="441756">
              <a:lnSpc>
                <a:spcPts val="1000"/>
              </a:lnSpc>
            </a:pPr>
            <a:r>
              <a:rPr lang="pt-br" sz="750">
                <a:solidFill>
                  <a:srgbClr val="505050"/>
                </a:solidFill>
                <a:latin typeface="SegoeUI-Semibold"/>
                <a:cs typeface="SegoeUI-Semibold"/>
              </a:rPr>
              <a:t>Alex é um novo prestador de serviços da Fabrikam. Lee, o administrador de TI, recebe os detalhes do Cloud PC do Alex configurados no Microsoft Endpoint Manager. </a:t>
            </a:r>
            <a:endParaRPr lang="en-US" sz="750" dirty="0">
              <a:solidFill>
                <a:srgbClr val="505050"/>
              </a:solidFill>
              <a:latin typeface="SegoeUI-Semibold"/>
              <a:cs typeface="SegoeUI-Semibold"/>
            </a:endParaRPr>
          </a:p>
        </p:txBody>
      </p:sp>
      <p:sp>
        <p:nvSpPr>
          <p:cNvPr id="44" name="object 12">
            <a:extLst>
              <a:ext uri="{FF2B5EF4-FFF2-40B4-BE49-F238E27FC236}">
                <a16:creationId xmlns:a16="http://schemas.microsoft.com/office/drawing/2014/main" id="{1FC50432-AEB8-F744-A5F3-13D55B38DB5F}"/>
              </a:ext>
            </a:extLst>
          </p:cNvPr>
          <p:cNvSpPr txBox="1"/>
          <p:nvPr/>
        </p:nvSpPr>
        <p:spPr>
          <a:xfrm>
            <a:off x="5129652" y="4639691"/>
            <a:ext cx="1936409" cy="580180"/>
          </a:xfrm>
          <a:prstGeom prst="rect">
            <a:avLst/>
          </a:prstGeom>
        </p:spPr>
        <p:txBody>
          <a:bodyPr vert="horz" wrap="square" lIns="190500" tIns="0" rIns="0" bIns="0" rtlCol="0" anchor="t" anchorCtr="0">
            <a:noAutofit/>
          </a:bodyPr>
          <a:lstStyle/>
          <a:p>
            <a:pPr marR="218157" defTabSz="441756">
              <a:lnSpc>
                <a:spcPts val="1000"/>
              </a:lnSpc>
            </a:pPr>
            <a:r>
              <a:rPr lang="pt-br" sz="750">
                <a:solidFill>
                  <a:srgbClr val="505050"/>
                </a:solidFill>
                <a:latin typeface="SegoeUI-Semibold"/>
                <a:cs typeface="SegoeUI-Semibold"/>
              </a:rPr>
              <a:t>Alex recebe um e-mail da empresa com instruções sobre como fazer para o Windows 365 ser configurado em seu dispositivo pessoal ou empresarial. </a:t>
            </a:r>
            <a:endParaRPr lang="en-US" sz="750" dirty="0">
              <a:solidFill>
                <a:srgbClr val="505050"/>
              </a:solidFill>
              <a:latin typeface="SegoeUI-Semibold"/>
              <a:cs typeface="SegoeUI-Semibold"/>
            </a:endParaRPr>
          </a:p>
        </p:txBody>
      </p:sp>
      <p:sp>
        <p:nvSpPr>
          <p:cNvPr id="45" name="object 12">
            <a:extLst>
              <a:ext uri="{FF2B5EF4-FFF2-40B4-BE49-F238E27FC236}">
                <a16:creationId xmlns:a16="http://schemas.microsoft.com/office/drawing/2014/main" id="{229FD178-F18C-1E4E-845F-E829E3A2ED86}"/>
              </a:ext>
            </a:extLst>
          </p:cNvPr>
          <p:cNvSpPr txBox="1"/>
          <p:nvPr/>
        </p:nvSpPr>
        <p:spPr>
          <a:xfrm>
            <a:off x="7199656" y="4635749"/>
            <a:ext cx="1916003" cy="932841"/>
          </a:xfrm>
          <a:prstGeom prst="rect">
            <a:avLst/>
          </a:prstGeom>
        </p:spPr>
        <p:txBody>
          <a:bodyPr vert="horz" wrap="square" lIns="190500" tIns="0" rIns="0" bIns="0" rtlCol="0" anchor="t" anchorCtr="0">
            <a:noAutofit/>
          </a:bodyPr>
          <a:lstStyle/>
          <a:p>
            <a:pPr marR="218157" defTabSz="441756">
              <a:lnSpc>
                <a:spcPts val="1000"/>
              </a:lnSpc>
            </a:pPr>
            <a:r>
              <a:rPr lang="pt-br" sz="750">
                <a:solidFill>
                  <a:srgbClr val="505050"/>
                </a:solidFill>
                <a:latin typeface="SegoeUI-Semibold"/>
                <a:cs typeface="SegoeUI-Semibold"/>
              </a:rPr>
              <a:t>Como o Windows 365 oferece um Cloud PC, o acesso ao Windows, aos aplicativos e ao conteúdo é centralizado de forma segura; nenhuma informação confidencial será de fato armazenada no dispositivo do Alex.</a:t>
            </a:r>
          </a:p>
        </p:txBody>
      </p:sp>
      <p:sp>
        <p:nvSpPr>
          <p:cNvPr id="46" name="object 12">
            <a:extLst>
              <a:ext uri="{FF2B5EF4-FFF2-40B4-BE49-F238E27FC236}">
                <a16:creationId xmlns:a16="http://schemas.microsoft.com/office/drawing/2014/main" id="{C1F89B44-16A3-AB46-B2CD-7131D2716F96}"/>
              </a:ext>
            </a:extLst>
          </p:cNvPr>
          <p:cNvSpPr txBox="1"/>
          <p:nvPr/>
        </p:nvSpPr>
        <p:spPr>
          <a:xfrm>
            <a:off x="9238357" y="4631806"/>
            <a:ext cx="1957183" cy="697733"/>
          </a:xfrm>
          <a:prstGeom prst="rect">
            <a:avLst/>
          </a:prstGeom>
        </p:spPr>
        <p:txBody>
          <a:bodyPr vert="horz" wrap="square" lIns="190500" tIns="0" rIns="0" bIns="0" rtlCol="0" anchor="t" anchorCtr="0">
            <a:noAutofit/>
          </a:bodyPr>
          <a:lstStyle/>
          <a:p>
            <a:pPr marR="218157" defTabSz="441756">
              <a:lnSpc>
                <a:spcPts val="1000"/>
              </a:lnSpc>
            </a:pPr>
            <a:r>
              <a:rPr lang="pt-br" sz="750" dirty="0">
                <a:solidFill>
                  <a:srgbClr val="505050"/>
                </a:solidFill>
                <a:latin typeface="SegoeUI-Semibold"/>
                <a:cs typeface="SegoeUI-Semibold"/>
              </a:rPr>
              <a:t>Quando o projeto em que Alex estava trabalhando é concluído,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seu acesso ao Cloud PC é imediatamente desativado, e todos os arquivos e informações são armazenados com segurança no Microsoft Cloud.</a:t>
            </a:r>
          </a:p>
        </p:txBody>
      </p:sp>
      <p:sp>
        <p:nvSpPr>
          <p:cNvPr id="48" name="!!cloud">
            <a:extLst>
              <a:ext uri="{FF2B5EF4-FFF2-40B4-BE49-F238E27FC236}">
                <a16:creationId xmlns:a16="http://schemas.microsoft.com/office/drawing/2014/main" id="{58A080E0-60E2-D64F-A9E4-13BF6D2489BB}"/>
              </a:ext>
              <a:ext uri="{C183D7F6-B498-43B3-948B-1728B52AA6E4}">
                <adec:decorative xmlns:adec="http://schemas.microsoft.com/office/drawing/2017/decorative" val="1"/>
              </a:ext>
            </a:extLst>
          </p:cNvPr>
          <p:cNvSpPr>
            <a:spLocks noChangeAspect="1"/>
          </p:cNvSpPr>
          <p:nvPr/>
        </p:nvSpPr>
        <p:spPr bwMode="auto">
          <a:xfrm>
            <a:off x="6879365" y="2263746"/>
            <a:ext cx="2571624" cy="1410693"/>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bg1"/>
          </a:solidFill>
          <a:ln w="254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51" name="Oval 50">
            <a:extLst>
              <a:ext uri="{FF2B5EF4-FFF2-40B4-BE49-F238E27FC236}">
                <a16:creationId xmlns:a16="http://schemas.microsoft.com/office/drawing/2014/main" id="{43C28D1C-FB6B-BB4B-BB08-E42658A2DEDB}"/>
              </a:ext>
              <a:ext uri="{C183D7F6-B498-43B3-948B-1728B52AA6E4}">
                <adec:decorative xmlns:adec="http://schemas.microsoft.com/office/drawing/2017/decorative" val="1"/>
              </a:ext>
            </a:extLst>
          </p:cNvPr>
          <p:cNvSpPr/>
          <p:nvPr/>
        </p:nvSpPr>
        <p:spPr>
          <a:xfrm>
            <a:off x="6860411" y="3475943"/>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54" name="Oval 53">
            <a:extLst>
              <a:ext uri="{FF2B5EF4-FFF2-40B4-BE49-F238E27FC236}">
                <a16:creationId xmlns:a16="http://schemas.microsoft.com/office/drawing/2014/main" id="{F355F9A7-F6D6-6347-B19E-E822EFD3412F}"/>
              </a:ext>
              <a:ext uri="{C183D7F6-B498-43B3-948B-1728B52AA6E4}">
                <adec:decorative xmlns:adec="http://schemas.microsoft.com/office/drawing/2017/decorative" val="1"/>
              </a:ext>
            </a:extLst>
          </p:cNvPr>
          <p:cNvSpPr/>
          <p:nvPr/>
        </p:nvSpPr>
        <p:spPr>
          <a:xfrm>
            <a:off x="8901117" y="3496400"/>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56" name="Oval 55">
            <a:extLst>
              <a:ext uri="{FF2B5EF4-FFF2-40B4-BE49-F238E27FC236}">
                <a16:creationId xmlns:a16="http://schemas.microsoft.com/office/drawing/2014/main" id="{2A58B3D0-1948-654B-ABA9-3CD458EFC6AE}"/>
              </a:ext>
              <a:ext uri="{C183D7F6-B498-43B3-948B-1728B52AA6E4}">
                <adec:decorative xmlns:adec="http://schemas.microsoft.com/office/drawing/2017/decorative" val="1"/>
              </a:ext>
            </a:extLst>
          </p:cNvPr>
          <p:cNvSpPr/>
          <p:nvPr/>
        </p:nvSpPr>
        <p:spPr>
          <a:xfrm>
            <a:off x="7908563" y="3470305"/>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52" name="object 30">
            <a:extLst>
              <a:ext uri="{FF2B5EF4-FFF2-40B4-BE49-F238E27FC236}">
                <a16:creationId xmlns:a16="http://schemas.microsoft.com/office/drawing/2014/main" id="{F2DBAD66-0A05-754F-A79B-9FE097F9A0D7}"/>
              </a:ext>
              <a:ext uri="{C183D7F6-B498-43B3-948B-1728B52AA6E4}">
                <adec:decorative xmlns:adec="http://schemas.microsoft.com/office/drawing/2017/decorative" val="1"/>
              </a:ext>
            </a:extLst>
          </p:cNvPr>
          <p:cNvSpPr/>
          <p:nvPr/>
        </p:nvSpPr>
        <p:spPr>
          <a:xfrm rot="2703815">
            <a:off x="6945017" y="3583445"/>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55" name="illegal">
            <a:extLst>
              <a:ext uri="{FF2B5EF4-FFF2-40B4-BE49-F238E27FC236}">
                <a16:creationId xmlns:a16="http://schemas.microsoft.com/office/drawing/2014/main" id="{C1AA5800-76AF-7A41-9F54-FF6C9B760CB9}"/>
              </a:ext>
              <a:ext uri="{C183D7F6-B498-43B3-948B-1728B52AA6E4}">
                <adec:decorative xmlns:adec="http://schemas.microsoft.com/office/drawing/2017/decorative" val="1"/>
              </a:ext>
            </a:extLst>
          </p:cNvPr>
          <p:cNvSpPr>
            <a:spLocks noChangeAspect="1" noEditPoints="1"/>
          </p:cNvSpPr>
          <p:nvPr/>
        </p:nvSpPr>
        <p:spPr bwMode="auto">
          <a:xfrm>
            <a:off x="8998259" y="3591653"/>
            <a:ext cx="216208" cy="215616"/>
          </a:xfrm>
          <a:custGeom>
            <a:avLst/>
            <a:gdLst>
              <a:gd name="T0" fmla="*/ 265 w 265"/>
              <a:gd name="T1" fmla="*/ 133 h 265"/>
              <a:gd name="T2" fmla="*/ 132 w 265"/>
              <a:gd name="T3" fmla="*/ 265 h 265"/>
              <a:gd name="T4" fmla="*/ 0 w 265"/>
              <a:gd name="T5" fmla="*/ 133 h 265"/>
              <a:gd name="T6" fmla="*/ 132 w 265"/>
              <a:gd name="T7" fmla="*/ 0 h 265"/>
              <a:gd name="T8" fmla="*/ 265 w 265"/>
              <a:gd name="T9" fmla="*/ 133 h 265"/>
              <a:gd name="T10" fmla="*/ 226 w 265"/>
              <a:gd name="T11" fmla="*/ 227 h 265"/>
              <a:gd name="T12" fmla="*/ 39 w 265"/>
              <a:gd name="T13" fmla="*/ 39 h 265"/>
            </a:gdLst>
            <a:ahLst/>
            <a:cxnLst>
              <a:cxn ang="0">
                <a:pos x="T0" y="T1"/>
              </a:cxn>
              <a:cxn ang="0">
                <a:pos x="T2" y="T3"/>
              </a:cxn>
              <a:cxn ang="0">
                <a:pos x="T4" y="T5"/>
              </a:cxn>
              <a:cxn ang="0">
                <a:pos x="T6" y="T7"/>
              </a:cxn>
              <a:cxn ang="0">
                <a:pos x="T8" y="T9"/>
              </a:cxn>
              <a:cxn ang="0">
                <a:pos x="T10" y="T11"/>
              </a:cxn>
              <a:cxn ang="0">
                <a:pos x="T12" y="T13"/>
              </a:cxn>
            </a:cxnLst>
            <a:rect l="0" t="0" r="r" b="b"/>
            <a:pathLst>
              <a:path w="265" h="265">
                <a:moveTo>
                  <a:pt x="265" y="133"/>
                </a:moveTo>
                <a:cubicBezTo>
                  <a:pt x="265" y="206"/>
                  <a:pt x="205" y="265"/>
                  <a:pt x="132" y="265"/>
                </a:cubicBezTo>
                <a:cubicBezTo>
                  <a:pt x="59" y="265"/>
                  <a:pt x="0" y="206"/>
                  <a:pt x="0" y="133"/>
                </a:cubicBezTo>
                <a:cubicBezTo>
                  <a:pt x="0" y="60"/>
                  <a:pt x="59" y="0"/>
                  <a:pt x="132" y="0"/>
                </a:cubicBezTo>
                <a:cubicBezTo>
                  <a:pt x="205" y="0"/>
                  <a:pt x="265" y="60"/>
                  <a:pt x="265" y="133"/>
                </a:cubicBezTo>
                <a:close/>
                <a:moveTo>
                  <a:pt x="226" y="227"/>
                </a:moveTo>
                <a:cubicBezTo>
                  <a:pt x="39" y="39"/>
                  <a:pt x="39" y="39"/>
                  <a:pt x="39" y="39"/>
                </a:cubicBezTo>
              </a:path>
            </a:pathLst>
          </a:custGeom>
          <a:noFill/>
          <a:ln w="25400" cap="sq">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57" name="object 30">
            <a:extLst>
              <a:ext uri="{FF2B5EF4-FFF2-40B4-BE49-F238E27FC236}">
                <a16:creationId xmlns:a16="http://schemas.microsoft.com/office/drawing/2014/main" id="{B785FA15-C485-7346-AD10-2C1E8C4B02B1}"/>
              </a:ext>
              <a:ext uri="{C183D7F6-B498-43B3-948B-1728B52AA6E4}">
                <adec:decorative xmlns:adec="http://schemas.microsoft.com/office/drawing/2017/decorative" val="1"/>
              </a:ext>
            </a:extLst>
          </p:cNvPr>
          <p:cNvSpPr/>
          <p:nvPr/>
        </p:nvSpPr>
        <p:spPr>
          <a:xfrm>
            <a:off x="7993169" y="3552907"/>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61" name="Round Same Side Corner Rectangle 60">
            <a:extLst>
              <a:ext uri="{FF2B5EF4-FFF2-40B4-BE49-F238E27FC236}">
                <a16:creationId xmlns:a16="http://schemas.microsoft.com/office/drawing/2014/main" id="{655AA335-45F5-154C-8240-1D9BA70685D9}"/>
              </a:ext>
              <a:ext uri="{C183D7F6-B498-43B3-948B-1728B52AA6E4}">
                <adec:decorative xmlns:adec="http://schemas.microsoft.com/office/drawing/2017/decorative" val="1"/>
              </a:ext>
            </a:extLst>
          </p:cNvPr>
          <p:cNvSpPr/>
          <p:nvPr/>
        </p:nvSpPr>
        <p:spPr>
          <a:xfrm rot="5400000">
            <a:off x="1361795" y="4912715"/>
            <a:ext cx="231353" cy="1052612"/>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bIns="0" rtlCol="0" anchor="ctr"/>
          <a:lstStyle/>
          <a:p>
            <a:pPr algn="ctr" defTabSz="441756"/>
            <a:r>
              <a:rPr lang="pt-br" sz="700" b="1" dirty="0">
                <a:solidFill>
                  <a:prstClr val="white"/>
                </a:solidFill>
                <a:latin typeface="Segoe UI" panose="020B0502040204020203" pitchFamily="34" charset="0"/>
                <a:cs typeface="Segoe UI" panose="020B0502040204020203" pitchFamily="34" charset="0"/>
              </a:rPr>
              <a:t>Alex – prestador </a:t>
            </a:r>
            <a:br>
              <a:rPr lang="pt-br" sz="700" b="1" dirty="0">
                <a:solidFill>
                  <a:prstClr val="white"/>
                </a:solidFill>
                <a:latin typeface="Segoe UI" panose="020B0502040204020203" pitchFamily="34" charset="0"/>
                <a:cs typeface="Segoe UI" panose="020B0502040204020203" pitchFamily="34" charset="0"/>
              </a:rPr>
            </a:br>
            <a:r>
              <a:rPr lang="pt-br" sz="700" b="1" dirty="0">
                <a:solidFill>
                  <a:prstClr val="white"/>
                </a:solidFill>
                <a:latin typeface="Segoe UI" panose="020B0502040204020203" pitchFamily="34" charset="0"/>
                <a:cs typeface="Segoe UI" panose="020B0502040204020203" pitchFamily="34" charset="0"/>
              </a:rPr>
              <a:t>de serviços</a:t>
            </a:r>
          </a:p>
        </p:txBody>
      </p:sp>
      <p:sp>
        <p:nvSpPr>
          <p:cNvPr id="63" name="object 18">
            <a:extLst>
              <a:ext uri="{FF2B5EF4-FFF2-40B4-BE49-F238E27FC236}">
                <a16:creationId xmlns:a16="http://schemas.microsoft.com/office/drawing/2014/main" id="{569DF647-04F3-E242-8456-E604887BD9CB}"/>
              </a:ext>
              <a:ext uri="{C183D7F6-B498-43B3-948B-1728B52AA6E4}">
                <adec:decorative xmlns:adec="http://schemas.microsoft.com/office/drawing/2017/decorative" val="1"/>
              </a:ext>
            </a:extLst>
          </p:cNvPr>
          <p:cNvSpPr/>
          <p:nvPr/>
        </p:nvSpPr>
        <p:spPr>
          <a:xfrm>
            <a:off x="5741704" y="3932877"/>
            <a:ext cx="719903" cy="479935"/>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64" name="mail_3">
            <a:extLst>
              <a:ext uri="{FF2B5EF4-FFF2-40B4-BE49-F238E27FC236}">
                <a16:creationId xmlns:a16="http://schemas.microsoft.com/office/drawing/2014/main" id="{A468618E-44E3-B145-AF10-1726CB07E4A3}"/>
              </a:ext>
              <a:ext uri="{C183D7F6-B498-43B3-948B-1728B52AA6E4}">
                <adec:decorative xmlns:adec="http://schemas.microsoft.com/office/drawing/2017/decorative" val="1"/>
              </a:ext>
            </a:extLst>
          </p:cNvPr>
          <p:cNvSpPr>
            <a:spLocks noChangeAspect="1" noEditPoints="1"/>
          </p:cNvSpPr>
          <p:nvPr/>
        </p:nvSpPr>
        <p:spPr bwMode="auto">
          <a:xfrm>
            <a:off x="5990107" y="4007083"/>
            <a:ext cx="205015" cy="182618"/>
          </a:xfrm>
          <a:custGeom>
            <a:avLst/>
            <a:gdLst>
              <a:gd name="T0" fmla="*/ 111 w 238"/>
              <a:gd name="T1" fmla="*/ 4 h 212"/>
              <a:gd name="T2" fmla="*/ 120 w 238"/>
              <a:gd name="T3" fmla="*/ 0 h 212"/>
              <a:gd name="T4" fmla="*/ 129 w 238"/>
              <a:gd name="T5" fmla="*/ 4 h 212"/>
              <a:gd name="T6" fmla="*/ 129 w 238"/>
              <a:gd name="T7" fmla="*/ 4 h 212"/>
              <a:gd name="T8" fmla="*/ 238 w 238"/>
              <a:gd name="T9" fmla="*/ 61 h 212"/>
              <a:gd name="T10" fmla="*/ 238 w 238"/>
              <a:gd name="T11" fmla="*/ 212 h 212"/>
              <a:gd name="T12" fmla="*/ 0 w 238"/>
              <a:gd name="T13" fmla="*/ 212 h 212"/>
              <a:gd name="T14" fmla="*/ 0 w 238"/>
              <a:gd name="T15" fmla="*/ 61 h 212"/>
              <a:gd name="T16" fmla="*/ 111 w 238"/>
              <a:gd name="T17" fmla="*/ 4 h 212"/>
              <a:gd name="T18" fmla="*/ 0 w 238"/>
              <a:gd name="T19" fmla="*/ 61 h 212"/>
              <a:gd name="T20" fmla="*/ 52 w 238"/>
              <a:gd name="T21" fmla="*/ 106 h 212"/>
              <a:gd name="T22" fmla="*/ 186 w 238"/>
              <a:gd name="T23" fmla="*/ 106 h 212"/>
              <a:gd name="T24" fmla="*/ 238 w 238"/>
              <a:gd name="T25" fmla="*/ 6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212">
                <a:moveTo>
                  <a:pt x="111" y="4"/>
                </a:moveTo>
                <a:lnTo>
                  <a:pt x="120" y="0"/>
                </a:lnTo>
                <a:lnTo>
                  <a:pt x="129" y="4"/>
                </a:lnTo>
                <a:moveTo>
                  <a:pt x="129" y="4"/>
                </a:moveTo>
                <a:lnTo>
                  <a:pt x="238" y="61"/>
                </a:lnTo>
                <a:lnTo>
                  <a:pt x="238" y="212"/>
                </a:lnTo>
                <a:lnTo>
                  <a:pt x="0" y="212"/>
                </a:lnTo>
                <a:lnTo>
                  <a:pt x="0" y="61"/>
                </a:lnTo>
                <a:lnTo>
                  <a:pt x="111" y="4"/>
                </a:lnTo>
                <a:moveTo>
                  <a:pt x="0" y="61"/>
                </a:moveTo>
                <a:lnTo>
                  <a:pt x="52" y="106"/>
                </a:lnTo>
                <a:lnTo>
                  <a:pt x="186" y="106"/>
                </a:lnTo>
                <a:lnTo>
                  <a:pt x="238" y="61"/>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65" name="monitor">
            <a:extLst>
              <a:ext uri="{FF2B5EF4-FFF2-40B4-BE49-F238E27FC236}">
                <a16:creationId xmlns:a16="http://schemas.microsoft.com/office/drawing/2014/main" id="{AE9F8161-D8D7-EC4E-B1F1-63F0EB695012}"/>
              </a:ext>
              <a:ext uri="{C183D7F6-B498-43B3-948B-1728B52AA6E4}">
                <adec:decorative xmlns:adec="http://schemas.microsoft.com/office/drawing/2017/decorative" val="1"/>
              </a:ext>
            </a:extLst>
          </p:cNvPr>
          <p:cNvSpPr>
            <a:spLocks noChangeAspect="1" noEditPoints="1"/>
          </p:cNvSpPr>
          <p:nvPr/>
        </p:nvSpPr>
        <p:spPr bwMode="auto">
          <a:xfrm>
            <a:off x="3750160" y="3942006"/>
            <a:ext cx="602403" cy="461678"/>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66" name="Browser_4">
            <a:extLst>
              <a:ext uri="{FF2B5EF4-FFF2-40B4-BE49-F238E27FC236}">
                <a16:creationId xmlns:a16="http://schemas.microsoft.com/office/drawing/2014/main" id="{DFEA645A-4799-E64F-9F12-1F043E159524}"/>
              </a:ext>
              <a:ext uri="{C183D7F6-B498-43B3-948B-1728B52AA6E4}">
                <adec:decorative xmlns:adec="http://schemas.microsoft.com/office/drawing/2017/decorative" val="1"/>
              </a:ext>
            </a:extLst>
          </p:cNvPr>
          <p:cNvSpPr>
            <a:spLocks noChangeAspect="1" noEditPoints="1"/>
          </p:cNvSpPr>
          <p:nvPr/>
        </p:nvSpPr>
        <p:spPr bwMode="auto">
          <a:xfrm>
            <a:off x="3902272" y="4020951"/>
            <a:ext cx="285903" cy="211587"/>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78" name="object 18">
            <a:extLst>
              <a:ext uri="{FF2B5EF4-FFF2-40B4-BE49-F238E27FC236}">
                <a16:creationId xmlns:a16="http://schemas.microsoft.com/office/drawing/2014/main" id="{D5DA8B69-3E0D-154A-8590-88B19906C6AD}"/>
              </a:ext>
              <a:ext uri="{C183D7F6-B498-43B3-948B-1728B52AA6E4}">
                <adec:decorative xmlns:adec="http://schemas.microsoft.com/office/drawing/2017/decorative" val="1"/>
              </a:ext>
            </a:extLst>
          </p:cNvPr>
          <p:cNvSpPr/>
          <p:nvPr/>
        </p:nvSpPr>
        <p:spPr>
          <a:xfrm>
            <a:off x="9800687" y="3937293"/>
            <a:ext cx="706653" cy="471102"/>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80" name="Cylinder 37">
            <a:extLst>
              <a:ext uri="{FF2B5EF4-FFF2-40B4-BE49-F238E27FC236}">
                <a16:creationId xmlns:a16="http://schemas.microsoft.com/office/drawing/2014/main" id="{BBF33B36-6A1D-CF4A-8115-47A32240A2F5}"/>
              </a:ext>
              <a:ext uri="{C183D7F6-B498-43B3-948B-1728B52AA6E4}">
                <adec:decorative xmlns:adec="http://schemas.microsoft.com/office/drawing/2017/decorative" val="1"/>
              </a:ext>
            </a:extLst>
          </p:cNvPr>
          <p:cNvSpPr/>
          <p:nvPr/>
        </p:nvSpPr>
        <p:spPr>
          <a:xfrm>
            <a:off x="8764964" y="2823971"/>
            <a:ext cx="242547" cy="322588"/>
          </a:xfrm>
          <a:prstGeom prst="can">
            <a:avLst/>
          </a:prstGeom>
          <a:noFill/>
          <a:ln w="15875">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81" name="Lock">
            <a:extLst>
              <a:ext uri="{FF2B5EF4-FFF2-40B4-BE49-F238E27FC236}">
                <a16:creationId xmlns:a16="http://schemas.microsoft.com/office/drawing/2014/main" id="{5D58F900-3F20-D349-B48E-7182F7603D27}"/>
              </a:ext>
              <a:ext uri="{C183D7F6-B498-43B3-948B-1728B52AA6E4}">
                <adec:decorative xmlns:adec="http://schemas.microsoft.com/office/drawing/2017/decorative" val="1"/>
              </a:ext>
            </a:extLst>
          </p:cNvPr>
          <p:cNvSpPr>
            <a:spLocks noChangeAspect="1" noEditPoints="1"/>
          </p:cNvSpPr>
          <p:nvPr/>
        </p:nvSpPr>
        <p:spPr bwMode="auto">
          <a:xfrm>
            <a:off x="8829045" y="2931498"/>
            <a:ext cx="110663" cy="154668"/>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5875"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53" name="Tablet_E70A">
            <a:extLst>
              <a:ext uri="{FF2B5EF4-FFF2-40B4-BE49-F238E27FC236}">
                <a16:creationId xmlns:a16="http://schemas.microsoft.com/office/drawing/2014/main" id="{613218FD-2488-BB48-9E08-8AC9FB8D2EC1}"/>
              </a:ext>
              <a:ext uri="{C183D7F6-B498-43B3-948B-1728B52AA6E4}">
                <adec:decorative xmlns:adec="http://schemas.microsoft.com/office/drawing/2017/decorative" val="1"/>
              </a:ext>
            </a:extLst>
          </p:cNvPr>
          <p:cNvSpPr>
            <a:spLocks noChangeAspect="1" noEditPoints="1"/>
          </p:cNvSpPr>
          <p:nvPr/>
        </p:nvSpPr>
        <p:spPr bwMode="auto">
          <a:xfrm>
            <a:off x="7799599" y="3933790"/>
            <a:ext cx="654963" cy="480805"/>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69" name="Browser_4">
            <a:extLst>
              <a:ext uri="{FF2B5EF4-FFF2-40B4-BE49-F238E27FC236}">
                <a16:creationId xmlns:a16="http://schemas.microsoft.com/office/drawing/2014/main" id="{F0D8DF65-2F73-6642-933B-420DD637D4D0}"/>
              </a:ext>
              <a:ext uri="{C183D7F6-B498-43B3-948B-1728B52AA6E4}">
                <adec:decorative xmlns:adec="http://schemas.microsoft.com/office/drawing/2017/decorative" val="1"/>
              </a:ext>
            </a:extLst>
          </p:cNvPr>
          <p:cNvSpPr>
            <a:spLocks noChangeAspect="1" noEditPoints="1"/>
          </p:cNvSpPr>
          <p:nvPr/>
        </p:nvSpPr>
        <p:spPr bwMode="auto">
          <a:xfrm>
            <a:off x="7963987" y="4017605"/>
            <a:ext cx="319240" cy="236258"/>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70" name="globe_2">
            <a:extLst>
              <a:ext uri="{FF2B5EF4-FFF2-40B4-BE49-F238E27FC236}">
                <a16:creationId xmlns:a16="http://schemas.microsoft.com/office/drawing/2014/main" id="{4F5D3CDC-CAC1-0646-9487-7FCD8AD3B483}"/>
              </a:ext>
              <a:ext uri="{C183D7F6-B498-43B3-948B-1728B52AA6E4}">
                <adec:decorative xmlns:adec="http://schemas.microsoft.com/office/drawing/2017/decorative" val="1"/>
              </a:ext>
            </a:extLst>
          </p:cNvPr>
          <p:cNvSpPr>
            <a:spLocks noChangeAspect="1" noEditPoints="1"/>
          </p:cNvSpPr>
          <p:nvPr/>
        </p:nvSpPr>
        <p:spPr bwMode="auto">
          <a:xfrm>
            <a:off x="7781771" y="2440117"/>
            <a:ext cx="771532" cy="771532"/>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28194" cap="flat">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71" name="Rounded Rectangle 70">
            <a:extLst>
              <a:ext uri="{FF2B5EF4-FFF2-40B4-BE49-F238E27FC236}">
                <a16:creationId xmlns:a16="http://schemas.microsoft.com/office/drawing/2014/main" id="{D71EB8BA-9271-5449-B60A-7B5371DB34B0}"/>
              </a:ext>
              <a:ext uri="{C183D7F6-B498-43B3-948B-1728B52AA6E4}">
                <adec:decorative xmlns:adec="http://schemas.microsoft.com/office/drawing/2017/decorative" val="1"/>
              </a:ext>
            </a:extLst>
          </p:cNvPr>
          <p:cNvSpPr/>
          <p:nvPr/>
        </p:nvSpPr>
        <p:spPr>
          <a:xfrm>
            <a:off x="8449559" y="3236211"/>
            <a:ext cx="821376" cy="145904"/>
          </a:xfrm>
          <a:prstGeom prst="round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r>
              <a:rPr lang="pt-br" sz="583" b="1">
                <a:solidFill>
                  <a:prstClr val="white"/>
                </a:solidFill>
                <a:latin typeface="Segoe UI" panose="020B0502040204020203" pitchFamily="34" charset="0"/>
                <a:cs typeface="Segoe UI" panose="020B0502040204020203" pitchFamily="34" charset="0"/>
              </a:rPr>
              <a:t>Windows 365</a:t>
            </a:r>
          </a:p>
        </p:txBody>
      </p:sp>
      <p:grpSp>
        <p:nvGrpSpPr>
          <p:cNvPr id="72" name="Group 71">
            <a:extLst>
              <a:ext uri="{FF2B5EF4-FFF2-40B4-BE49-F238E27FC236}">
                <a16:creationId xmlns:a16="http://schemas.microsoft.com/office/drawing/2014/main" id="{F1A1403C-27FF-4D40-A1FF-5B87D0BA6D93}"/>
              </a:ext>
              <a:ext uri="{C183D7F6-B498-43B3-948B-1728B52AA6E4}">
                <adec:decorative xmlns:adec="http://schemas.microsoft.com/office/drawing/2017/decorative" val="1"/>
              </a:ext>
            </a:extLst>
          </p:cNvPr>
          <p:cNvGrpSpPr/>
          <p:nvPr/>
        </p:nvGrpSpPr>
        <p:grpSpPr>
          <a:xfrm>
            <a:off x="7547117" y="2935639"/>
            <a:ext cx="575130" cy="432267"/>
            <a:chOff x="7811732" y="2836967"/>
            <a:chExt cx="690156" cy="518720"/>
          </a:xfrm>
        </p:grpSpPr>
        <p:sp>
          <p:nvSpPr>
            <p:cNvPr id="73" name="Rectangle 72">
              <a:extLst>
                <a:ext uri="{FF2B5EF4-FFF2-40B4-BE49-F238E27FC236}">
                  <a16:creationId xmlns:a16="http://schemas.microsoft.com/office/drawing/2014/main" id="{DEEE8E7A-15AF-844E-A2AD-5E2FDE2454E0}"/>
                </a:ext>
              </a:extLst>
            </p:cNvPr>
            <p:cNvSpPr/>
            <p:nvPr/>
          </p:nvSpPr>
          <p:spPr>
            <a:xfrm>
              <a:off x="7811732" y="2836967"/>
              <a:ext cx="690156" cy="518720"/>
            </a:xfrm>
            <a:prstGeom prst="rect">
              <a:avLst/>
            </a:prstGeom>
            <a:solidFill>
              <a:srgbClr val="EEEEEE"/>
            </a:solidFill>
            <a:ln w="28194">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74" name="Browser_4" title="Icon of a website or an app window">
              <a:extLst>
                <a:ext uri="{FF2B5EF4-FFF2-40B4-BE49-F238E27FC236}">
                  <a16:creationId xmlns:a16="http://schemas.microsoft.com/office/drawing/2014/main" id="{5256E7C8-9047-D541-AF90-4595587D8D19}"/>
                </a:ext>
              </a:extLst>
            </p:cNvPr>
            <p:cNvSpPr>
              <a:spLocks noChangeAspect="1" noEditPoints="1"/>
            </p:cNvSpPr>
            <p:nvPr/>
          </p:nvSpPr>
          <p:spPr bwMode="auto">
            <a:xfrm>
              <a:off x="7911507" y="2914787"/>
              <a:ext cx="490607" cy="363081"/>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solidFill>
              <a:schemeClr val="bg1"/>
            </a:solidFill>
            <a:ln w="2222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Tree>
    <p:extLst>
      <p:ext uri="{BB962C8B-B14F-4D97-AF65-F5344CB8AC3E}">
        <p14:creationId xmlns:p14="http://schemas.microsoft.com/office/powerpoint/2010/main" val="3131407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BF63F7FE-93FD-4529-B2E3-4DD95E74B4F4}"/>
              </a:ext>
              <a:ext uri="{C183D7F6-B498-43B3-948B-1728B52AA6E4}">
                <adec:decorative xmlns:adec="http://schemas.microsoft.com/office/drawing/2017/decorative" val="1"/>
              </a:ext>
            </a:extLst>
          </p:cNvPr>
          <p:cNvGrpSpPr/>
          <p:nvPr/>
        </p:nvGrpSpPr>
        <p:grpSpPr>
          <a:xfrm>
            <a:off x="-14434" y="0"/>
            <a:ext cx="12206432" cy="6858000"/>
            <a:chOff x="0" y="-685800"/>
            <a:chExt cx="14647718" cy="8229600"/>
          </a:xfrm>
        </p:grpSpPr>
        <p:pic>
          <p:nvPicPr>
            <p:cNvPr id="23" name="Imagen 22">
              <a:extLst>
                <a:ext uri="{FF2B5EF4-FFF2-40B4-BE49-F238E27FC236}">
                  <a16:creationId xmlns:a16="http://schemas.microsoft.com/office/drawing/2014/main" id="{DC96CA97-653A-4ABB-80FB-022E7AFDAD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089"/>
            <a:stretch/>
          </p:blipFill>
          <p:spPr>
            <a:xfrm>
              <a:off x="0" y="-685800"/>
              <a:ext cx="14647718" cy="8229600"/>
            </a:xfrm>
            <a:prstGeom prst="rect">
              <a:avLst/>
            </a:prstGeom>
          </p:spPr>
        </p:pic>
        <p:sp>
          <p:nvSpPr>
            <p:cNvPr id="24" name="Rounded Rectangle 9">
              <a:extLst>
                <a:ext uri="{FF2B5EF4-FFF2-40B4-BE49-F238E27FC236}">
                  <a16:creationId xmlns:a16="http://schemas.microsoft.com/office/drawing/2014/main" id="{67EA263A-527B-4608-871E-99145F8DBB18}"/>
                </a:ext>
                <a:ext uri="{C183D7F6-B498-43B3-948B-1728B52AA6E4}">
                  <adec:decorative xmlns:adec="http://schemas.microsoft.com/office/drawing/2017/decorative" val="1"/>
                </a:ext>
              </a:extLst>
            </p:cNvPr>
            <p:cNvSpPr/>
            <p:nvPr/>
          </p:nvSpPr>
          <p:spPr>
            <a:xfrm>
              <a:off x="650328" y="368592"/>
              <a:ext cx="13258800" cy="6248400"/>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pic>
          <p:nvPicPr>
            <p:cNvPr id="25" name="Imagen 24">
              <a:extLst>
                <a:ext uri="{FF2B5EF4-FFF2-40B4-BE49-F238E27FC236}">
                  <a16:creationId xmlns:a16="http://schemas.microsoft.com/office/drawing/2014/main" id="{461B6332-315F-4E85-BD54-C52D431E511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383"/>
            <a:stretch/>
          </p:blipFill>
          <p:spPr>
            <a:xfrm>
              <a:off x="0" y="3414214"/>
              <a:ext cx="14647718" cy="4129586"/>
            </a:xfrm>
            <a:prstGeom prst="rect">
              <a:avLst/>
            </a:prstGeom>
          </p:spPr>
        </p:pic>
      </p:grpSp>
      <p:sp>
        <p:nvSpPr>
          <p:cNvPr id="66" name="!!Rounded Rectangle 65">
            <a:extLst>
              <a:ext uri="{FF2B5EF4-FFF2-40B4-BE49-F238E27FC236}">
                <a16:creationId xmlns:a16="http://schemas.microsoft.com/office/drawing/2014/main" id="{BBD9466D-F1D9-CD4C-8A8A-D53D10378D3B}"/>
              </a:ext>
              <a:ext uri="{C183D7F6-B498-43B3-948B-1728B52AA6E4}">
                <adec:decorative xmlns:adec="http://schemas.microsoft.com/office/drawing/2017/decorative" val="1"/>
              </a:ext>
            </a:extLst>
          </p:cNvPr>
          <p:cNvSpPr/>
          <p:nvPr/>
        </p:nvSpPr>
        <p:spPr>
          <a:xfrm>
            <a:off x="7819181" y="2714465"/>
            <a:ext cx="3785360" cy="1982463"/>
          </a:xfrm>
          <a:prstGeom prst="roundRect">
            <a:avLst>
              <a:gd name="adj" fmla="val 1112"/>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67" name="object 16">
            <a:extLst>
              <a:ext uri="{FF2B5EF4-FFF2-40B4-BE49-F238E27FC236}">
                <a16:creationId xmlns:a16="http://schemas.microsoft.com/office/drawing/2014/main" id="{5A866479-58B5-9C43-B39E-FB096C17923C}"/>
              </a:ext>
            </a:extLst>
          </p:cNvPr>
          <p:cNvSpPr txBox="1">
            <a:spLocks noGrp="1"/>
          </p:cNvSpPr>
          <p:nvPr>
            <p:ph type="title"/>
          </p:nvPr>
        </p:nvSpPr>
        <p:spPr>
          <a:xfrm>
            <a:off x="8163297" y="3643277"/>
            <a:ext cx="3395476" cy="737125"/>
          </a:xfrm>
          <a:prstGeom prst="rect">
            <a:avLst/>
          </a:prstGeom>
        </p:spPr>
        <p:txBody>
          <a:bodyPr vert="horz" wrap="square" lIns="0" tIns="0" rIns="0" bIns="0" rtlCol="0">
            <a:spAutoFit/>
          </a:bodyPr>
          <a:lstStyle/>
          <a:p>
            <a:pPr marL="6146" algn="l">
              <a:lnSpc>
                <a:spcPts val="3000"/>
              </a:lnSpc>
            </a:pPr>
            <a:r>
              <a:rPr lang="pt-br" sz="1083" dirty="0">
                <a:latin typeface="Segoe UI Semibold" panose="020B0502040204020203" pitchFamily="34" charset="0"/>
                <a:cs typeface="Segoe UI Semibold" panose="020B0502040204020203" pitchFamily="34" charset="0"/>
              </a:rPr>
              <a:t>História</a:t>
            </a:r>
            <a:br>
              <a:rPr dirty="0"/>
            </a:br>
            <a:r>
              <a:rPr lang="pt-br" sz="2200" dirty="0">
                <a:latin typeface="Segoe UI Semibold" panose="020B0502040204020203" pitchFamily="34" charset="0"/>
                <a:cs typeface="Segoe UI Semibold" panose="020B0502040204020203" pitchFamily="34" charset="0"/>
              </a:rPr>
              <a:t>Como ganhar um contrato</a:t>
            </a:r>
            <a:endParaRPr sz="2200" dirty="0">
              <a:latin typeface="Segoe UI Semibold" panose="020B0502040204020203" pitchFamily="34" charset="0"/>
              <a:cs typeface="Segoe UI Semibold" panose="020B0502040204020203" pitchFamily="34" charset="0"/>
            </a:endParaRPr>
          </a:p>
        </p:txBody>
      </p:sp>
      <p:sp>
        <p:nvSpPr>
          <p:cNvPr id="89" name="object 16">
            <a:extLst>
              <a:ext uri="{FF2B5EF4-FFF2-40B4-BE49-F238E27FC236}">
                <a16:creationId xmlns:a16="http://schemas.microsoft.com/office/drawing/2014/main" id="{ECB45AC0-CC3B-A34B-9790-39E1D9307D1A}"/>
              </a:ext>
            </a:extLst>
          </p:cNvPr>
          <p:cNvSpPr txBox="1">
            <a:spLocks/>
          </p:cNvSpPr>
          <p:nvPr/>
        </p:nvSpPr>
        <p:spPr>
          <a:xfrm>
            <a:off x="889669" y="1138801"/>
            <a:ext cx="3648808" cy="346249"/>
          </a:xfrm>
          <a:prstGeom prst="rect">
            <a:avLst/>
          </a:prstGeom>
        </p:spPr>
        <p:txBody>
          <a:bodyPr vert="horz" wrap="square" lIns="0" tIns="0" rIns="0" bIns="0" rtlCol="0">
            <a:spAutoFit/>
          </a:bodyPr>
          <a:lstStyle>
            <a:lvl1pPr>
              <a:defRPr>
                <a:latin typeface="+mj-lt"/>
                <a:ea typeface="+mj-ea"/>
                <a:cs typeface="+mj-cs"/>
              </a:defRPr>
            </a:lvl1pPr>
          </a:lstStyle>
          <a:p>
            <a:pPr marL="6146" defTabSz="761970">
              <a:spcBef>
                <a:spcPts val="48"/>
              </a:spcBef>
            </a:pPr>
            <a:r>
              <a:rPr lang="pt-br" sz="2250" kern="0">
                <a:solidFill>
                  <a:srgbClr val="243A5E"/>
                </a:solidFill>
                <a:latin typeface="Segoe UI Semibold" panose="020B0502040204020203" pitchFamily="34" charset="0"/>
                <a:cs typeface="Segoe UI Semibold" panose="020B0502040204020203" pitchFamily="34" charset="0"/>
              </a:rPr>
              <a:t>Empresa muito pequena</a:t>
            </a:r>
          </a:p>
        </p:txBody>
      </p:sp>
      <p:sp>
        <p:nvSpPr>
          <p:cNvPr id="32" name="TextBox 31">
            <a:extLst>
              <a:ext uri="{FF2B5EF4-FFF2-40B4-BE49-F238E27FC236}">
                <a16:creationId xmlns:a16="http://schemas.microsoft.com/office/drawing/2014/main" id="{50071C8F-3FF1-4A7D-AB80-6A97D454C811}"/>
              </a:ext>
            </a:extLst>
          </p:cNvPr>
          <p:cNvSpPr txBox="1"/>
          <p:nvPr/>
        </p:nvSpPr>
        <p:spPr>
          <a:xfrm>
            <a:off x="837274" y="1575134"/>
            <a:ext cx="6869811" cy="693588"/>
          </a:xfrm>
          <a:prstGeom prst="rect">
            <a:avLst/>
          </a:prstGeom>
          <a:noFill/>
        </p:spPr>
        <p:txBody>
          <a:bodyPr wrap="square">
            <a:spAutoFit/>
          </a:bodyPr>
          <a:lstStyle/>
          <a:p>
            <a:pPr defTabSz="441756">
              <a:lnSpc>
                <a:spcPts val="1167"/>
              </a:lnSpc>
            </a:pPr>
            <a:r>
              <a:rPr lang="pt-br" sz="833" spc="-2" dirty="0">
                <a:solidFill>
                  <a:srgbClr val="505050"/>
                </a:solidFill>
                <a:latin typeface="Segoe UI"/>
                <a:cs typeface="Segoe UI"/>
              </a:rPr>
              <a:t>Para uma pequena empresa como a VanArsdel, com menos de 10 funcionários, ganhar novos clientes em um mercado competitivo é uma grande prioridade. Uma oportunidade inesperada para apresentar uma venda acabou de aparecer e, para dar certo, todos da empresa devem </a:t>
            </a:r>
            <a:br>
              <a:rPr lang="pt-br" sz="833" spc="-2" dirty="0">
                <a:solidFill>
                  <a:srgbClr val="505050"/>
                </a:solidFill>
                <a:latin typeface="Segoe UI"/>
                <a:cs typeface="Segoe UI"/>
              </a:rPr>
            </a:br>
            <a:r>
              <a:rPr lang="pt-br" sz="833" spc="-2" dirty="0">
                <a:solidFill>
                  <a:srgbClr val="505050"/>
                </a:solidFill>
                <a:latin typeface="Segoe UI"/>
                <a:cs typeface="Segoe UI"/>
              </a:rPr>
              <a:t>se unir para criar um edital convincente e completo. O primeiro Cloud PC do mundo, o Windows 365, foi projetado para ajudar empresas como a VanArsdel a ter sucesso, pois ela permanece conectada, produtiva e segura com as soluções prontas para usar do Windows 365.</a:t>
            </a:r>
          </a:p>
        </p:txBody>
      </p:sp>
      <p:pic>
        <p:nvPicPr>
          <p:cNvPr id="26" name="!!Picture 25">
            <a:extLst>
              <a:ext uri="{FF2B5EF4-FFF2-40B4-BE49-F238E27FC236}">
                <a16:creationId xmlns:a16="http://schemas.microsoft.com/office/drawing/2014/main" id="{0E6C4399-18A2-1147-97D7-D90CEE2E65D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18942" y="2717007"/>
            <a:ext cx="1765534" cy="1169322"/>
          </a:xfrm>
          <a:custGeom>
            <a:avLst/>
            <a:gdLst>
              <a:gd name="connsiteX0" fmla="*/ 52900 w 2118641"/>
              <a:gd name="connsiteY0" fmla="*/ 0 h 1403186"/>
              <a:gd name="connsiteX1" fmla="*/ 2065741 w 2118641"/>
              <a:gd name="connsiteY1" fmla="*/ 0 h 1403186"/>
              <a:gd name="connsiteX2" fmla="*/ 2118641 w 2118641"/>
              <a:gd name="connsiteY2" fmla="*/ 52900 h 1403186"/>
              <a:gd name="connsiteX3" fmla="*/ 2118641 w 2118641"/>
              <a:gd name="connsiteY3" fmla="*/ 1350286 h 1403186"/>
              <a:gd name="connsiteX4" fmla="*/ 2065741 w 2118641"/>
              <a:gd name="connsiteY4" fmla="*/ 1403186 h 1403186"/>
              <a:gd name="connsiteX5" fmla="*/ 52900 w 2118641"/>
              <a:gd name="connsiteY5" fmla="*/ 1403186 h 1403186"/>
              <a:gd name="connsiteX6" fmla="*/ 0 w 2118641"/>
              <a:gd name="connsiteY6" fmla="*/ 1350286 h 1403186"/>
              <a:gd name="connsiteX7" fmla="*/ 0 w 2118641"/>
              <a:gd name="connsiteY7" fmla="*/ 52900 h 1403186"/>
              <a:gd name="connsiteX8" fmla="*/ 52900 w 2118641"/>
              <a:gd name="connsiteY8" fmla="*/ 0 h 140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641" h="1403186">
                <a:moveTo>
                  <a:pt x="52900" y="0"/>
                </a:moveTo>
                <a:lnTo>
                  <a:pt x="2065741" y="0"/>
                </a:lnTo>
                <a:cubicBezTo>
                  <a:pt x="2094957" y="0"/>
                  <a:pt x="2118641" y="23684"/>
                  <a:pt x="2118641" y="52900"/>
                </a:cubicBezTo>
                <a:lnTo>
                  <a:pt x="2118641" y="1350286"/>
                </a:lnTo>
                <a:cubicBezTo>
                  <a:pt x="2118641" y="1379502"/>
                  <a:pt x="2094957" y="1403186"/>
                  <a:pt x="2065741" y="1403186"/>
                </a:cubicBezTo>
                <a:lnTo>
                  <a:pt x="52900" y="1403186"/>
                </a:lnTo>
                <a:cubicBezTo>
                  <a:pt x="23684" y="1403186"/>
                  <a:pt x="0" y="1379502"/>
                  <a:pt x="0" y="1350286"/>
                </a:cubicBezTo>
                <a:lnTo>
                  <a:pt x="0" y="52900"/>
                </a:lnTo>
                <a:cubicBezTo>
                  <a:pt x="0" y="23684"/>
                  <a:pt x="23684" y="0"/>
                  <a:pt x="52900" y="0"/>
                </a:cubicBezTo>
                <a:close/>
              </a:path>
            </a:pathLst>
          </a:custGeom>
          <a:solidFill>
            <a:schemeClr val="bg1"/>
          </a:solidFill>
          <a:effectLst>
            <a:outerShdw blurRad="190500" dist="38100" dir="2700000" algn="ctr" rotWithShape="0">
              <a:srgbClr val="000000">
                <a:alpha val="30000"/>
              </a:srgbClr>
            </a:outerShdw>
          </a:effectLst>
        </p:spPr>
      </p:pic>
      <p:sp>
        <p:nvSpPr>
          <p:cNvPr id="20" name="object 20"/>
          <p:cNvSpPr txBox="1"/>
          <p:nvPr/>
        </p:nvSpPr>
        <p:spPr>
          <a:xfrm>
            <a:off x="917534" y="3987198"/>
            <a:ext cx="1790136" cy="121397"/>
          </a:xfrm>
          <a:prstGeom prst="rect">
            <a:avLst/>
          </a:prstGeom>
        </p:spPr>
        <p:txBody>
          <a:bodyPr vert="horz" wrap="square" lIns="114300" tIns="7066" rIns="0" bIns="0" rtlCol="0">
            <a:spAutoFit/>
          </a:bodyPr>
          <a:lstStyle/>
          <a:p>
            <a:pPr marL="6146" marR="2458" defTabSz="441756">
              <a:lnSpc>
                <a:spcPct val="98500"/>
              </a:lnSpc>
              <a:spcBef>
                <a:spcPts val="55"/>
              </a:spcBef>
            </a:pPr>
            <a:r>
              <a:rPr lang="pt-br" sz="750" spc="-2">
                <a:solidFill>
                  <a:srgbClr val="505050"/>
                </a:solidFill>
                <a:latin typeface="Segoe UI"/>
                <a:cs typeface="Segoe UI"/>
              </a:rPr>
              <a:t>Permita o trabalho remoto</a:t>
            </a:r>
            <a:endParaRPr lang="en-US" sz="750">
              <a:solidFill>
                <a:prstClr val="black"/>
              </a:solidFill>
              <a:latin typeface="Segoe UI"/>
              <a:cs typeface="Segoe UI"/>
            </a:endParaRPr>
          </a:p>
        </p:txBody>
      </p:sp>
      <p:pic>
        <p:nvPicPr>
          <p:cNvPr id="30" name="Picture 29">
            <a:extLst>
              <a:ext uri="{FF2B5EF4-FFF2-40B4-BE49-F238E27FC236}">
                <a16:creationId xmlns:a16="http://schemas.microsoft.com/office/drawing/2014/main" id="{DE9F2911-24B4-3D42-8438-3ECB94F4258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185578" y="2717007"/>
            <a:ext cx="1765534" cy="1169322"/>
          </a:xfrm>
          <a:custGeom>
            <a:avLst/>
            <a:gdLst>
              <a:gd name="connsiteX0" fmla="*/ 52900 w 2118641"/>
              <a:gd name="connsiteY0" fmla="*/ 0 h 1403186"/>
              <a:gd name="connsiteX1" fmla="*/ 2065741 w 2118641"/>
              <a:gd name="connsiteY1" fmla="*/ 0 h 1403186"/>
              <a:gd name="connsiteX2" fmla="*/ 2118641 w 2118641"/>
              <a:gd name="connsiteY2" fmla="*/ 52900 h 1403186"/>
              <a:gd name="connsiteX3" fmla="*/ 2118641 w 2118641"/>
              <a:gd name="connsiteY3" fmla="*/ 1350286 h 1403186"/>
              <a:gd name="connsiteX4" fmla="*/ 2065741 w 2118641"/>
              <a:gd name="connsiteY4" fmla="*/ 1403186 h 1403186"/>
              <a:gd name="connsiteX5" fmla="*/ 52900 w 2118641"/>
              <a:gd name="connsiteY5" fmla="*/ 1403186 h 1403186"/>
              <a:gd name="connsiteX6" fmla="*/ 0 w 2118641"/>
              <a:gd name="connsiteY6" fmla="*/ 1350286 h 1403186"/>
              <a:gd name="connsiteX7" fmla="*/ 0 w 2118641"/>
              <a:gd name="connsiteY7" fmla="*/ 52900 h 1403186"/>
              <a:gd name="connsiteX8" fmla="*/ 52900 w 2118641"/>
              <a:gd name="connsiteY8" fmla="*/ 0 h 140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641" h="1403186">
                <a:moveTo>
                  <a:pt x="52900" y="0"/>
                </a:moveTo>
                <a:lnTo>
                  <a:pt x="2065741" y="0"/>
                </a:lnTo>
                <a:cubicBezTo>
                  <a:pt x="2094957" y="0"/>
                  <a:pt x="2118641" y="23684"/>
                  <a:pt x="2118641" y="52900"/>
                </a:cubicBezTo>
                <a:lnTo>
                  <a:pt x="2118641" y="1350286"/>
                </a:lnTo>
                <a:cubicBezTo>
                  <a:pt x="2118641" y="1379502"/>
                  <a:pt x="2094957" y="1403186"/>
                  <a:pt x="2065741" y="1403186"/>
                </a:cubicBezTo>
                <a:lnTo>
                  <a:pt x="52900" y="1403186"/>
                </a:lnTo>
                <a:cubicBezTo>
                  <a:pt x="23684" y="1403186"/>
                  <a:pt x="0" y="1379502"/>
                  <a:pt x="0" y="1350286"/>
                </a:cubicBezTo>
                <a:lnTo>
                  <a:pt x="0" y="52900"/>
                </a:lnTo>
                <a:cubicBezTo>
                  <a:pt x="0" y="23684"/>
                  <a:pt x="23684" y="0"/>
                  <a:pt x="52900" y="0"/>
                </a:cubicBezTo>
                <a:close/>
              </a:path>
            </a:pathLst>
          </a:custGeom>
          <a:solidFill>
            <a:schemeClr val="bg1"/>
          </a:solidFill>
          <a:effectLst>
            <a:outerShdw blurRad="190500" dist="38100" dir="2700000" algn="ctr" rotWithShape="0">
              <a:srgbClr val="000000">
                <a:alpha val="30000"/>
              </a:srgbClr>
            </a:outerShdw>
          </a:effectLst>
        </p:spPr>
      </p:pic>
      <p:pic>
        <p:nvPicPr>
          <p:cNvPr id="35" name="Picture 34">
            <a:extLst>
              <a:ext uri="{FF2B5EF4-FFF2-40B4-BE49-F238E27FC236}">
                <a16:creationId xmlns:a16="http://schemas.microsoft.com/office/drawing/2014/main" id="{A4C64E89-7E90-E841-97F2-84A972868D2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400371" y="2717007"/>
            <a:ext cx="1765534" cy="1169322"/>
          </a:xfrm>
          <a:custGeom>
            <a:avLst/>
            <a:gdLst>
              <a:gd name="connsiteX0" fmla="*/ 52900 w 2118641"/>
              <a:gd name="connsiteY0" fmla="*/ 0 h 1403186"/>
              <a:gd name="connsiteX1" fmla="*/ 2065741 w 2118641"/>
              <a:gd name="connsiteY1" fmla="*/ 0 h 1403186"/>
              <a:gd name="connsiteX2" fmla="*/ 2118641 w 2118641"/>
              <a:gd name="connsiteY2" fmla="*/ 52900 h 1403186"/>
              <a:gd name="connsiteX3" fmla="*/ 2118641 w 2118641"/>
              <a:gd name="connsiteY3" fmla="*/ 1350286 h 1403186"/>
              <a:gd name="connsiteX4" fmla="*/ 2065741 w 2118641"/>
              <a:gd name="connsiteY4" fmla="*/ 1403186 h 1403186"/>
              <a:gd name="connsiteX5" fmla="*/ 52900 w 2118641"/>
              <a:gd name="connsiteY5" fmla="*/ 1403186 h 1403186"/>
              <a:gd name="connsiteX6" fmla="*/ 0 w 2118641"/>
              <a:gd name="connsiteY6" fmla="*/ 1350286 h 1403186"/>
              <a:gd name="connsiteX7" fmla="*/ 0 w 2118641"/>
              <a:gd name="connsiteY7" fmla="*/ 52900 h 1403186"/>
              <a:gd name="connsiteX8" fmla="*/ 52900 w 2118641"/>
              <a:gd name="connsiteY8" fmla="*/ 0 h 140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641" h="1403186">
                <a:moveTo>
                  <a:pt x="52900" y="0"/>
                </a:moveTo>
                <a:lnTo>
                  <a:pt x="2065741" y="0"/>
                </a:lnTo>
                <a:cubicBezTo>
                  <a:pt x="2094957" y="0"/>
                  <a:pt x="2118641" y="23684"/>
                  <a:pt x="2118641" y="52900"/>
                </a:cubicBezTo>
                <a:lnTo>
                  <a:pt x="2118641" y="1350286"/>
                </a:lnTo>
                <a:cubicBezTo>
                  <a:pt x="2118641" y="1379502"/>
                  <a:pt x="2094957" y="1403186"/>
                  <a:pt x="2065741" y="1403186"/>
                </a:cubicBezTo>
                <a:lnTo>
                  <a:pt x="52900" y="1403186"/>
                </a:lnTo>
                <a:cubicBezTo>
                  <a:pt x="23684" y="1403186"/>
                  <a:pt x="0" y="1379502"/>
                  <a:pt x="0" y="1350286"/>
                </a:cubicBezTo>
                <a:lnTo>
                  <a:pt x="0" y="52900"/>
                </a:lnTo>
                <a:cubicBezTo>
                  <a:pt x="0" y="23684"/>
                  <a:pt x="23684" y="0"/>
                  <a:pt x="52900" y="0"/>
                </a:cubicBezTo>
                <a:close/>
              </a:path>
            </a:pathLst>
          </a:custGeom>
          <a:solidFill>
            <a:schemeClr val="bg1"/>
          </a:solidFill>
          <a:effectLst>
            <a:outerShdw blurRad="190500" dist="38100" dir="2700000" algn="ctr" rotWithShape="0">
              <a:srgbClr val="000000">
                <a:alpha val="30000"/>
              </a:srgbClr>
            </a:outerShdw>
          </a:effectLst>
        </p:spPr>
      </p:pic>
      <p:sp>
        <p:nvSpPr>
          <p:cNvPr id="43" name="Round Same Side Corner Rectangle 42">
            <a:extLst>
              <a:ext uri="{FF2B5EF4-FFF2-40B4-BE49-F238E27FC236}">
                <a16:creationId xmlns:a16="http://schemas.microsoft.com/office/drawing/2014/main" id="{979F6B82-3CCD-8B47-B27D-51AD8985CDDD}"/>
              </a:ext>
              <a:ext uri="{C183D7F6-B498-43B3-948B-1728B52AA6E4}">
                <adec:decorative xmlns:adec="http://schemas.microsoft.com/office/drawing/2017/decorative" val="1"/>
              </a:ext>
            </a:extLst>
          </p:cNvPr>
          <p:cNvSpPr/>
          <p:nvPr/>
        </p:nvSpPr>
        <p:spPr>
          <a:xfrm rot="5400000">
            <a:off x="1274599" y="3178187"/>
            <a:ext cx="213518" cy="924832"/>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76200" bIns="114300" rtlCol="0" anchor="ctr"/>
          <a:lstStyle/>
          <a:p>
            <a:pPr defTabSz="441756">
              <a:lnSpc>
                <a:spcPct val="90000"/>
              </a:lnSpc>
            </a:pPr>
            <a:r>
              <a:rPr lang="pt-br" sz="700" b="1" dirty="0">
                <a:solidFill>
                  <a:prstClr val="white"/>
                </a:solidFill>
                <a:latin typeface="Segoe UI" panose="020B0502040204020203" pitchFamily="34" charset="0"/>
                <a:cs typeface="Segoe UI" panose="020B0502040204020203" pitchFamily="34" charset="0"/>
              </a:rPr>
              <a:t>Proprietária </a:t>
            </a:r>
            <a:br>
              <a:rPr lang="pt-br" sz="700" b="1" dirty="0">
                <a:solidFill>
                  <a:prstClr val="white"/>
                </a:solidFill>
                <a:latin typeface="Segoe UI" panose="020B0502040204020203" pitchFamily="34" charset="0"/>
                <a:cs typeface="Segoe UI" panose="020B0502040204020203" pitchFamily="34" charset="0"/>
              </a:rPr>
            </a:br>
            <a:r>
              <a:rPr lang="pt-br" sz="700" b="1" dirty="0">
                <a:solidFill>
                  <a:prstClr val="white"/>
                </a:solidFill>
                <a:latin typeface="Segoe UI" panose="020B0502040204020203" pitchFamily="34" charset="0"/>
                <a:cs typeface="Segoe UI" panose="020B0502040204020203" pitchFamily="34" charset="0"/>
              </a:rPr>
              <a:t>do negócio</a:t>
            </a:r>
          </a:p>
        </p:txBody>
      </p:sp>
      <p:sp>
        <p:nvSpPr>
          <p:cNvPr id="44" name="Round Same Side Corner Rectangle 43">
            <a:extLst>
              <a:ext uri="{FF2B5EF4-FFF2-40B4-BE49-F238E27FC236}">
                <a16:creationId xmlns:a16="http://schemas.microsoft.com/office/drawing/2014/main" id="{B35B7F86-5B03-CB41-87FF-73DA69B7E27F}"/>
              </a:ext>
              <a:ext uri="{C183D7F6-B498-43B3-948B-1728B52AA6E4}">
                <adec:decorative xmlns:adec="http://schemas.microsoft.com/office/drawing/2017/decorative" val="1"/>
              </a:ext>
            </a:extLst>
          </p:cNvPr>
          <p:cNvSpPr/>
          <p:nvPr/>
        </p:nvSpPr>
        <p:spPr>
          <a:xfrm rot="5400000">
            <a:off x="3522579" y="3196845"/>
            <a:ext cx="213518" cy="887518"/>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rIns="76200" bIns="114300" rtlCol="0" anchor="ctr"/>
          <a:lstStyle/>
          <a:p>
            <a:pPr defTabSz="441756">
              <a:lnSpc>
                <a:spcPct val="90000"/>
              </a:lnSpc>
            </a:pPr>
            <a:r>
              <a:rPr lang="pt-br" sz="700" b="1" dirty="0">
                <a:solidFill>
                  <a:prstClr val="white"/>
                </a:solidFill>
                <a:latin typeface="Segoe UI" panose="020B0502040204020203" pitchFamily="34" charset="0"/>
                <a:cs typeface="Segoe UI" panose="020B0502040204020203" pitchFamily="34" charset="0"/>
              </a:rPr>
              <a:t>Gerente de </a:t>
            </a:r>
            <a:br>
              <a:rPr lang="pt-br" sz="700" b="1" dirty="0">
                <a:solidFill>
                  <a:prstClr val="white"/>
                </a:solidFill>
                <a:latin typeface="Segoe UI" panose="020B0502040204020203" pitchFamily="34" charset="0"/>
                <a:cs typeface="Segoe UI" panose="020B0502040204020203" pitchFamily="34" charset="0"/>
              </a:rPr>
            </a:br>
            <a:r>
              <a:rPr lang="pt-br" sz="700" b="1" dirty="0">
                <a:solidFill>
                  <a:prstClr val="white"/>
                </a:solidFill>
                <a:latin typeface="Segoe UI" panose="020B0502040204020203" pitchFamily="34" charset="0"/>
                <a:cs typeface="Segoe UI" panose="020B0502040204020203" pitchFamily="34" charset="0"/>
              </a:rPr>
              <a:t>vendas</a:t>
            </a:r>
          </a:p>
        </p:txBody>
      </p:sp>
      <p:sp>
        <p:nvSpPr>
          <p:cNvPr id="22" name="object 22"/>
          <p:cNvSpPr txBox="1"/>
          <p:nvPr/>
        </p:nvSpPr>
        <p:spPr>
          <a:xfrm>
            <a:off x="3189734" y="3987199"/>
            <a:ext cx="1678019" cy="121621"/>
          </a:xfrm>
          <a:prstGeom prst="rect">
            <a:avLst/>
          </a:prstGeom>
        </p:spPr>
        <p:txBody>
          <a:bodyPr vert="horz" wrap="square" lIns="114300" tIns="6145" rIns="0" bIns="0" rtlCol="0">
            <a:spAutoFit/>
          </a:bodyPr>
          <a:lstStyle/>
          <a:p>
            <a:pPr marL="6146" defTabSz="441756">
              <a:spcBef>
                <a:spcPts val="48"/>
              </a:spcBef>
            </a:pPr>
            <a:r>
              <a:rPr lang="pt-br" sz="750" spc="-2">
                <a:solidFill>
                  <a:srgbClr val="505050"/>
                </a:solidFill>
                <a:latin typeface="Segoe UI"/>
                <a:cs typeface="Segoe UI"/>
              </a:rPr>
              <a:t>Seja móvel e use dispositivos disponíveis</a:t>
            </a:r>
            <a:endParaRPr lang="en-US" sz="750">
              <a:solidFill>
                <a:prstClr val="black"/>
              </a:solidFill>
              <a:latin typeface="Segoe UI"/>
              <a:cs typeface="Segoe UI"/>
            </a:endParaRPr>
          </a:p>
        </p:txBody>
      </p:sp>
      <p:sp>
        <p:nvSpPr>
          <p:cNvPr id="45" name="Round Same Side Corner Rectangle 44">
            <a:extLst>
              <a:ext uri="{FF2B5EF4-FFF2-40B4-BE49-F238E27FC236}">
                <a16:creationId xmlns:a16="http://schemas.microsoft.com/office/drawing/2014/main" id="{3E74DD38-35E5-164C-958B-339BCEF62DCD}"/>
              </a:ext>
              <a:ext uri="{C183D7F6-B498-43B3-948B-1728B52AA6E4}">
                <adec:decorative xmlns:adec="http://schemas.microsoft.com/office/drawing/2017/decorative" val="1"/>
              </a:ext>
            </a:extLst>
          </p:cNvPr>
          <p:cNvSpPr/>
          <p:nvPr/>
        </p:nvSpPr>
        <p:spPr>
          <a:xfrm rot="5400000">
            <a:off x="5817057" y="3117158"/>
            <a:ext cx="213518" cy="1046891"/>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rIns="76200" bIns="114300" rtlCol="0" anchor="ctr"/>
          <a:lstStyle/>
          <a:p>
            <a:pPr defTabSz="441756">
              <a:lnSpc>
                <a:spcPct val="90000"/>
              </a:lnSpc>
            </a:pPr>
            <a:r>
              <a:rPr lang="pt-br" sz="700" b="1" dirty="0">
                <a:solidFill>
                  <a:prstClr val="white"/>
                </a:solidFill>
                <a:latin typeface="Segoe UI" panose="020B0502040204020203" pitchFamily="34" charset="0"/>
                <a:cs typeface="Segoe UI" panose="020B0502040204020203" pitchFamily="34" charset="0"/>
              </a:rPr>
              <a:t>Escritório de </a:t>
            </a:r>
            <a:br>
              <a:rPr lang="pt-br" sz="700" b="1" dirty="0">
                <a:solidFill>
                  <a:prstClr val="white"/>
                </a:solidFill>
                <a:latin typeface="Segoe UI" panose="020B0502040204020203" pitchFamily="34" charset="0"/>
                <a:cs typeface="Segoe UI" panose="020B0502040204020203" pitchFamily="34" charset="0"/>
              </a:rPr>
            </a:br>
            <a:r>
              <a:rPr lang="pt-br" sz="700" b="1" dirty="0">
                <a:solidFill>
                  <a:prstClr val="white"/>
                </a:solidFill>
                <a:latin typeface="Segoe UI" panose="020B0502040204020203" pitchFamily="34" charset="0"/>
                <a:cs typeface="Segoe UI" panose="020B0502040204020203" pitchFamily="34" charset="0"/>
              </a:rPr>
              <a:t>advocacia (externo)</a:t>
            </a:r>
          </a:p>
        </p:txBody>
      </p:sp>
      <p:sp>
        <p:nvSpPr>
          <p:cNvPr id="28" name="object 28"/>
          <p:cNvSpPr txBox="1"/>
          <p:nvPr/>
        </p:nvSpPr>
        <p:spPr>
          <a:xfrm>
            <a:off x="5406595" y="3987198"/>
            <a:ext cx="1207068" cy="121621"/>
          </a:xfrm>
          <a:prstGeom prst="rect">
            <a:avLst/>
          </a:prstGeom>
        </p:spPr>
        <p:txBody>
          <a:bodyPr vert="horz" wrap="square" lIns="114300" tIns="6145" rIns="0" bIns="0" rtlCol="0">
            <a:spAutoFit/>
          </a:bodyPr>
          <a:lstStyle/>
          <a:p>
            <a:pPr marL="6146" defTabSz="441756">
              <a:spcBef>
                <a:spcPts val="48"/>
              </a:spcBef>
            </a:pPr>
            <a:r>
              <a:rPr lang="pt-br" sz="750" spc="-2">
                <a:solidFill>
                  <a:srgbClr val="505050"/>
                </a:solidFill>
                <a:latin typeface="Segoe UI"/>
                <a:cs typeface="Segoe UI"/>
              </a:rPr>
              <a:t>Prestador de serviços/fornecedor</a:t>
            </a:r>
            <a:endParaRPr lang="en-US" sz="750">
              <a:solidFill>
                <a:prstClr val="black"/>
              </a:solidFill>
              <a:latin typeface="Segoe UI"/>
              <a:cs typeface="Segoe UI"/>
            </a:endParaRPr>
          </a:p>
        </p:txBody>
      </p:sp>
      <p:sp>
        <p:nvSpPr>
          <p:cNvPr id="68" name="!!cloud">
            <a:extLst>
              <a:ext uri="{FF2B5EF4-FFF2-40B4-BE49-F238E27FC236}">
                <a16:creationId xmlns:a16="http://schemas.microsoft.com/office/drawing/2014/main" id="{A1CB2817-EE27-084E-B3CD-616F4129AFC9}"/>
              </a:ext>
              <a:ext uri="{C183D7F6-B498-43B3-948B-1728B52AA6E4}">
                <adec:decorative xmlns:adec="http://schemas.microsoft.com/office/drawing/2017/decorative" val="1"/>
              </a:ext>
            </a:extLst>
          </p:cNvPr>
          <p:cNvSpPr>
            <a:spLocks noChangeAspect="1"/>
          </p:cNvSpPr>
          <p:nvPr/>
        </p:nvSpPr>
        <p:spPr bwMode="auto">
          <a:xfrm>
            <a:off x="7449112" y="2263378"/>
            <a:ext cx="2175017" cy="1193130"/>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bg1"/>
          </a:solidFill>
          <a:ln w="25400" cap="sq">
            <a:solidFill>
              <a:srgbClr val="0078D1"/>
            </a:solidFill>
            <a:prstDash val="solid"/>
            <a:miter lim="800000"/>
            <a:headEnd/>
            <a:tailEnd/>
          </a:ln>
          <a:effectLst>
            <a:outerShdw blurRad="190500" dist="38100" dir="2700000" algn="ctr" rotWithShape="0">
              <a:srgbClr val="243A5E">
                <a:alpha val="30000"/>
              </a:srgbClr>
            </a:outerShdw>
          </a:effectLst>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29" name="globe_2">
            <a:extLst>
              <a:ext uri="{FF2B5EF4-FFF2-40B4-BE49-F238E27FC236}">
                <a16:creationId xmlns:a16="http://schemas.microsoft.com/office/drawing/2014/main" id="{5DBB8F5E-C372-D541-B0CA-73436EEFF034}"/>
              </a:ext>
              <a:ext uri="{C183D7F6-B498-43B3-948B-1728B52AA6E4}">
                <adec:decorative xmlns:adec="http://schemas.microsoft.com/office/drawing/2017/decorative" val="1"/>
              </a:ext>
            </a:extLst>
          </p:cNvPr>
          <p:cNvSpPr>
            <a:spLocks noChangeAspect="1" noEditPoints="1"/>
          </p:cNvSpPr>
          <p:nvPr/>
        </p:nvSpPr>
        <p:spPr bwMode="auto">
          <a:xfrm>
            <a:off x="8153164" y="2440117"/>
            <a:ext cx="771532" cy="771532"/>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28194" cap="flat">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31" name="Rounded Rectangle 30">
            <a:extLst>
              <a:ext uri="{FF2B5EF4-FFF2-40B4-BE49-F238E27FC236}">
                <a16:creationId xmlns:a16="http://schemas.microsoft.com/office/drawing/2014/main" id="{917E2C1D-1C41-0B44-BDEA-CEBA022C653D}"/>
              </a:ext>
              <a:ext uri="{C183D7F6-B498-43B3-948B-1728B52AA6E4}">
                <adec:decorative xmlns:adec="http://schemas.microsoft.com/office/drawing/2017/decorative" val="1"/>
              </a:ext>
            </a:extLst>
          </p:cNvPr>
          <p:cNvSpPr/>
          <p:nvPr/>
        </p:nvSpPr>
        <p:spPr>
          <a:xfrm>
            <a:off x="9022035" y="2749377"/>
            <a:ext cx="821376" cy="145904"/>
          </a:xfrm>
          <a:prstGeom prst="round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r>
              <a:rPr lang="pt-br" sz="583" b="1">
                <a:solidFill>
                  <a:prstClr val="white"/>
                </a:solidFill>
                <a:latin typeface="Segoe UI" panose="020B0502040204020203" pitchFamily="34" charset="0"/>
                <a:cs typeface="Segoe UI" panose="020B0502040204020203" pitchFamily="34" charset="0"/>
              </a:rPr>
              <a:t>Windows 365</a:t>
            </a:r>
          </a:p>
        </p:txBody>
      </p:sp>
      <p:grpSp>
        <p:nvGrpSpPr>
          <p:cNvPr id="33" name="Group 32">
            <a:extLst>
              <a:ext uri="{FF2B5EF4-FFF2-40B4-BE49-F238E27FC236}">
                <a16:creationId xmlns:a16="http://schemas.microsoft.com/office/drawing/2014/main" id="{803016D7-3AB9-064B-BD01-D9577B0F0002}"/>
              </a:ext>
              <a:ext uri="{C183D7F6-B498-43B3-948B-1728B52AA6E4}">
                <adec:decorative xmlns:adec="http://schemas.microsoft.com/office/drawing/2017/decorative" val="1"/>
              </a:ext>
            </a:extLst>
          </p:cNvPr>
          <p:cNvGrpSpPr/>
          <p:nvPr/>
        </p:nvGrpSpPr>
        <p:grpSpPr>
          <a:xfrm>
            <a:off x="7918510" y="2935639"/>
            <a:ext cx="575130" cy="432267"/>
            <a:chOff x="7811732" y="2836967"/>
            <a:chExt cx="690156" cy="518720"/>
          </a:xfrm>
        </p:grpSpPr>
        <p:sp>
          <p:nvSpPr>
            <p:cNvPr id="34" name="Rectangle 33">
              <a:extLst>
                <a:ext uri="{FF2B5EF4-FFF2-40B4-BE49-F238E27FC236}">
                  <a16:creationId xmlns:a16="http://schemas.microsoft.com/office/drawing/2014/main" id="{677C0C16-0906-F641-B403-A936BE7BF980}"/>
                </a:ext>
                <a:ext uri="{C183D7F6-B498-43B3-948B-1728B52AA6E4}">
                  <adec:decorative xmlns:adec="http://schemas.microsoft.com/office/drawing/2017/decorative" val="1"/>
                </a:ext>
              </a:extLst>
            </p:cNvPr>
            <p:cNvSpPr/>
            <p:nvPr/>
          </p:nvSpPr>
          <p:spPr>
            <a:xfrm>
              <a:off x="7811732" y="2836967"/>
              <a:ext cx="690156" cy="518720"/>
            </a:xfrm>
            <a:prstGeom prst="rect">
              <a:avLst/>
            </a:prstGeom>
            <a:solidFill>
              <a:srgbClr val="EEEEEE"/>
            </a:solidFill>
            <a:ln w="28194">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36" name="Browser_4">
              <a:extLst>
                <a:ext uri="{FF2B5EF4-FFF2-40B4-BE49-F238E27FC236}">
                  <a16:creationId xmlns:a16="http://schemas.microsoft.com/office/drawing/2014/main" id="{680D09C3-A02F-3C44-AEB1-79F37D54E318}"/>
                </a:ext>
                <a:ext uri="{C183D7F6-B498-43B3-948B-1728B52AA6E4}">
                  <adec:decorative xmlns:adec="http://schemas.microsoft.com/office/drawing/2017/decorative" val="1"/>
                </a:ext>
              </a:extLst>
            </p:cNvPr>
            <p:cNvSpPr>
              <a:spLocks noChangeAspect="1" noEditPoints="1"/>
            </p:cNvSpPr>
            <p:nvPr/>
          </p:nvSpPr>
          <p:spPr bwMode="auto">
            <a:xfrm>
              <a:off x="7911507" y="2914787"/>
              <a:ext cx="490607" cy="363081"/>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solidFill>
              <a:schemeClr val="bg1"/>
            </a:solidFill>
            <a:ln w="2222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Tree>
    <p:extLst>
      <p:ext uri="{BB962C8B-B14F-4D97-AF65-F5344CB8AC3E}">
        <p14:creationId xmlns:p14="http://schemas.microsoft.com/office/powerpoint/2010/main" val="40828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E0E7692-9850-4A3C-96E8-09B77BCD192D}"/>
              </a:ext>
              <a:ext uri="{C183D7F6-B498-43B3-948B-1728B52AA6E4}">
                <adec:decorative xmlns:adec="http://schemas.microsoft.com/office/drawing/2017/decorative" val="1"/>
              </a:ext>
            </a:extLst>
          </p:cNvPr>
          <p:cNvGrpSpPr/>
          <p:nvPr/>
        </p:nvGrpSpPr>
        <p:grpSpPr>
          <a:xfrm>
            <a:off x="-14433" y="0"/>
            <a:ext cx="12220864" cy="6858000"/>
            <a:chOff x="-14433" y="0"/>
            <a:chExt cx="12220864" cy="6858000"/>
          </a:xfrm>
        </p:grpSpPr>
        <p:pic>
          <p:nvPicPr>
            <p:cNvPr id="42" name="Imagen 41">
              <a:extLst>
                <a:ext uri="{FF2B5EF4-FFF2-40B4-BE49-F238E27FC236}">
                  <a16:creationId xmlns:a16="http://schemas.microsoft.com/office/drawing/2014/main" id="{A6237126-11D1-47BF-9498-C612289B645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089"/>
            <a:stretch/>
          </p:blipFill>
          <p:spPr>
            <a:xfrm>
              <a:off x="-14433" y="0"/>
              <a:ext cx="12206432" cy="6858000"/>
            </a:xfrm>
            <a:prstGeom prst="rect">
              <a:avLst/>
            </a:prstGeom>
          </p:spPr>
        </p:pic>
        <p:sp>
          <p:nvSpPr>
            <p:cNvPr id="43" name="Rounded Rectangle 9">
              <a:extLst>
                <a:ext uri="{FF2B5EF4-FFF2-40B4-BE49-F238E27FC236}">
                  <a16:creationId xmlns:a16="http://schemas.microsoft.com/office/drawing/2014/main" id="{BDA62EDC-C480-440E-BBEF-82205EFE05C2}"/>
                </a:ext>
                <a:ext uri="{C183D7F6-B498-43B3-948B-1728B52AA6E4}">
                  <adec:decorative xmlns:adec="http://schemas.microsoft.com/office/drawing/2017/decorative" val="1"/>
                </a:ext>
              </a:extLst>
            </p:cNvPr>
            <p:cNvSpPr/>
            <p:nvPr/>
          </p:nvSpPr>
          <p:spPr>
            <a:xfrm>
              <a:off x="541939" y="878660"/>
              <a:ext cx="11049000" cy="5207000"/>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pic>
          <p:nvPicPr>
            <p:cNvPr id="44" name="Imagen 43">
              <a:extLst>
                <a:ext uri="{FF2B5EF4-FFF2-40B4-BE49-F238E27FC236}">
                  <a16:creationId xmlns:a16="http://schemas.microsoft.com/office/drawing/2014/main" id="{EDC0024E-7482-4E76-9171-97FF8807F675}"/>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383"/>
            <a:stretch/>
          </p:blipFill>
          <p:spPr>
            <a:xfrm>
              <a:off x="-1" y="3416678"/>
              <a:ext cx="12206432" cy="3441322"/>
            </a:xfrm>
            <a:prstGeom prst="rect">
              <a:avLst/>
            </a:prstGeom>
          </p:spPr>
        </p:pic>
      </p:grpSp>
      <p:sp>
        <p:nvSpPr>
          <p:cNvPr id="45" name="Round Same Side Corner Rectangle 58">
            <a:extLst>
              <a:ext uri="{FF2B5EF4-FFF2-40B4-BE49-F238E27FC236}">
                <a16:creationId xmlns:a16="http://schemas.microsoft.com/office/drawing/2014/main" id="{D62D00DD-944A-459D-938D-0708FC4B4C03}"/>
              </a:ext>
              <a:ext uri="{C183D7F6-B498-43B3-948B-1728B52AA6E4}">
                <adec:decorative xmlns:adec="http://schemas.microsoft.com/office/drawing/2017/decorative" val="1"/>
              </a:ext>
            </a:extLst>
          </p:cNvPr>
          <p:cNvSpPr/>
          <p:nvPr/>
        </p:nvSpPr>
        <p:spPr>
          <a:xfrm rot="5400000">
            <a:off x="2546859" y="-1820880"/>
            <a:ext cx="697478" cy="5791199"/>
          </a:xfrm>
          <a:prstGeom prst="round2SameRect">
            <a:avLst/>
          </a:prstGeom>
          <a:solidFill>
            <a:schemeClr val="bg1"/>
          </a:solidFill>
          <a:ln>
            <a:noFill/>
          </a:ln>
          <a:effectLst>
            <a:outerShdw blurRad="50800" dist="63500" dir="2700000" algn="tl" rotWithShape="0">
              <a:srgbClr val="0078D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61BA16C6-DD76-E04F-ACF5-D5F98F431373}"/>
              </a:ext>
            </a:extLst>
          </p:cNvPr>
          <p:cNvSpPr>
            <a:spLocks noGrp="1"/>
          </p:cNvSpPr>
          <p:nvPr>
            <p:ph type="title" idx="4294967295"/>
          </p:nvPr>
        </p:nvSpPr>
        <p:spPr>
          <a:xfrm>
            <a:off x="965000" y="1809750"/>
            <a:ext cx="5023050" cy="945900"/>
          </a:xfrm>
        </p:spPr>
        <p:txBody>
          <a:bodyPr/>
          <a:lstStyle/>
          <a:p>
            <a:pPr rtl="0" eaLnBrk="1" latinLnBrk="0" hangingPunct="1"/>
            <a:r>
              <a:rPr lang="pt-br" sz="2250">
                <a:solidFill>
                  <a:srgbClr val="243A5E"/>
                </a:solidFill>
                <a:latin typeface="Segoe UI Semibold" panose="020B0502040204020203" pitchFamily="34" charset="0"/>
                <a:cs typeface="Segoe UI Semibold" panose="020B0502040204020203" pitchFamily="34" charset="0"/>
              </a:rPr>
              <a:t>Tr</a:t>
            </a:r>
            <a:r>
              <a:rPr lang="pt-br" sz="2250">
                <a:solidFill>
                  <a:srgbClr val="243A5E"/>
                </a:solidFill>
                <a:latin typeface="Segoe UI Semibold" panose="020B0502040204020203" pitchFamily="34" charset="0"/>
                <a:ea typeface="+mn-ea"/>
                <a:cs typeface="Segoe UI Semibold" panose="020B0502040204020203" pitchFamily="34" charset="0"/>
              </a:rPr>
              <a:t>abalho remoto</a:t>
            </a:r>
            <a:endParaRPr lang="en-US">
              <a:solidFill>
                <a:srgbClr val="243A5E"/>
              </a:solidFill>
              <a:effectLst/>
            </a:endParaRPr>
          </a:p>
          <a:p>
            <a:endParaRPr lang="en-US">
              <a:solidFill>
                <a:srgbClr val="243A5E"/>
              </a:solidFill>
            </a:endParaRPr>
          </a:p>
        </p:txBody>
      </p:sp>
      <p:sp>
        <p:nvSpPr>
          <p:cNvPr id="46" name="TextBox 59">
            <a:extLst>
              <a:ext uri="{FF2B5EF4-FFF2-40B4-BE49-F238E27FC236}">
                <a16:creationId xmlns:a16="http://schemas.microsoft.com/office/drawing/2014/main" id="{5CD8ABEA-9862-40DC-81D2-E754F1586512}"/>
              </a:ext>
            </a:extLst>
          </p:cNvPr>
          <p:cNvSpPr txBox="1"/>
          <p:nvPr/>
        </p:nvSpPr>
        <p:spPr>
          <a:xfrm>
            <a:off x="218523" y="816471"/>
            <a:ext cx="3142986" cy="246221"/>
          </a:xfrm>
          <a:prstGeom prst="rect">
            <a:avLst/>
          </a:prstGeom>
          <a:noFill/>
        </p:spPr>
        <p:txBody>
          <a:bodyPr wrap="square" rtlCol="0">
            <a:spAutoFit/>
          </a:bodyPr>
          <a:lstStyle/>
          <a:p>
            <a:pPr defTabSz="441756"/>
            <a:r>
              <a:rPr lang="pt-br" sz="1000" b="1" dirty="0">
                <a:solidFill>
                  <a:prstClr val="black"/>
                </a:solidFill>
                <a:latin typeface="Segoe UI" panose="020B0502040204020203" pitchFamily="34" charset="0"/>
                <a:cs typeface="Segoe UI" panose="020B0502040204020203" pitchFamily="34" charset="0"/>
              </a:rPr>
              <a:t>O panorama geral: como ganhar um contrato</a:t>
            </a:r>
          </a:p>
        </p:txBody>
      </p:sp>
      <p:sp>
        <p:nvSpPr>
          <p:cNvPr id="48" name="TextBox 1">
            <a:extLst>
              <a:ext uri="{FF2B5EF4-FFF2-40B4-BE49-F238E27FC236}">
                <a16:creationId xmlns:a16="http://schemas.microsoft.com/office/drawing/2014/main" id="{2C620A29-6942-4085-921E-172ADCA9C1A9}"/>
              </a:ext>
            </a:extLst>
          </p:cNvPr>
          <p:cNvSpPr txBox="1"/>
          <p:nvPr/>
        </p:nvSpPr>
        <p:spPr>
          <a:xfrm>
            <a:off x="219547" y="1017818"/>
            <a:ext cx="5246232" cy="323165"/>
          </a:xfrm>
          <a:prstGeom prst="rect">
            <a:avLst/>
          </a:prstGeom>
          <a:noFill/>
        </p:spPr>
        <p:txBody>
          <a:bodyPr wrap="square" rtlCol="0">
            <a:spAutoFit/>
          </a:bodyPr>
          <a:lstStyle/>
          <a:p>
            <a:pPr defTabSz="441756">
              <a:tabLst>
                <a:tab pos="596612" algn="l"/>
              </a:tabLst>
            </a:pPr>
            <a:r>
              <a:rPr lang="pt-br" sz="750">
                <a:solidFill>
                  <a:srgbClr val="505050"/>
                </a:solidFill>
                <a:latin typeface="Segoe UI" panose="020B0502040204020203" pitchFamily="34" charset="0"/>
                <a:cs typeface="Segoe UI" panose="020B0502040204020203" pitchFamily="34" charset="0"/>
              </a:rPr>
              <a:t>A VanArsdel é uma pequena empresa com menos de 10 funcionários. Quando tem a chance de lançar um grande cliente, todos devem se unir para criar um edital convincente e completo.</a:t>
            </a:r>
          </a:p>
        </p:txBody>
      </p:sp>
      <p:grpSp>
        <p:nvGrpSpPr>
          <p:cNvPr id="51" name="Grupo 50">
            <a:extLst>
              <a:ext uri="{FF2B5EF4-FFF2-40B4-BE49-F238E27FC236}">
                <a16:creationId xmlns:a16="http://schemas.microsoft.com/office/drawing/2014/main" id="{446CAEF8-48E4-40B7-BB0B-545C73E6CC58}"/>
              </a:ext>
              <a:ext uri="{C183D7F6-B498-43B3-948B-1728B52AA6E4}">
                <adec:decorative xmlns:adec="http://schemas.microsoft.com/office/drawing/2017/decorative" val="1"/>
              </a:ext>
            </a:extLst>
          </p:cNvPr>
          <p:cNvGrpSpPr/>
          <p:nvPr/>
        </p:nvGrpSpPr>
        <p:grpSpPr>
          <a:xfrm>
            <a:off x="9773597" y="717511"/>
            <a:ext cx="2602092" cy="354587"/>
            <a:chOff x="11728318" y="200613"/>
            <a:chExt cx="3122510" cy="425504"/>
          </a:xfrm>
        </p:grpSpPr>
        <p:sp>
          <p:nvSpPr>
            <p:cNvPr id="68" name="Round Same Side Corner Rectangle 61">
              <a:extLst>
                <a:ext uri="{FF2B5EF4-FFF2-40B4-BE49-F238E27FC236}">
                  <a16:creationId xmlns:a16="http://schemas.microsoft.com/office/drawing/2014/main" id="{46B0D6F1-8AE7-48D6-9EAD-A981CC88ACEE}"/>
                </a:ext>
                <a:ext uri="{C183D7F6-B498-43B3-948B-1728B52AA6E4}">
                  <adec:decorative xmlns:adec="http://schemas.microsoft.com/office/drawing/2017/decorative" val="1"/>
                </a:ext>
              </a:extLst>
            </p:cNvPr>
            <p:cNvSpPr/>
            <p:nvPr/>
          </p:nvSpPr>
          <p:spPr>
            <a:xfrm rot="5400000" flipV="1">
              <a:off x="13122237" y="-899367"/>
              <a:ext cx="425504" cy="2625463"/>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75" name="TextBox 46">
              <a:extLst>
                <a:ext uri="{FF2B5EF4-FFF2-40B4-BE49-F238E27FC236}">
                  <a16:creationId xmlns:a16="http://schemas.microsoft.com/office/drawing/2014/main" id="{7C5D1F6D-6BE0-4CB5-BE1D-693A88F82000}"/>
                </a:ext>
                <a:ext uri="{C183D7F6-B498-43B3-948B-1728B52AA6E4}">
                  <adec:decorative xmlns:adec="http://schemas.microsoft.com/office/drawing/2017/decorative" val="0"/>
                </a:ext>
              </a:extLst>
            </p:cNvPr>
            <p:cNvSpPr txBox="1"/>
            <p:nvPr/>
          </p:nvSpPr>
          <p:spPr>
            <a:xfrm>
              <a:off x="11728318" y="262165"/>
              <a:ext cx="3122510" cy="276998"/>
            </a:xfrm>
            <a:prstGeom prst="rect">
              <a:avLst/>
            </a:prstGeom>
            <a:noFill/>
          </p:spPr>
          <p:txBody>
            <a:bodyPr wrap="square" tIns="0" rIns="0" bIns="0" rtlCol="0">
              <a:spAutoFit/>
            </a:bodyPr>
            <a:lstStyle/>
            <a:p>
              <a:pPr algn="ctr" defTabSz="441756"/>
              <a:r>
                <a:rPr lang="pt-br" sz="1500" b="1" dirty="0">
                  <a:solidFill>
                    <a:prstClr val="white"/>
                  </a:solidFill>
                  <a:latin typeface="Segoe UI Semibold" panose="020B0502040204020203" pitchFamily="34" charset="0"/>
                  <a:cs typeface="Segoe UI Semibold" panose="020B0502040204020203" pitchFamily="34" charset="0"/>
                </a:rPr>
                <a:t>Empresa muito pequena</a:t>
              </a:r>
            </a:p>
          </p:txBody>
        </p:sp>
      </p:grpSp>
      <p:sp>
        <p:nvSpPr>
          <p:cNvPr id="8" name="object 15">
            <a:extLst>
              <a:ext uri="{FF2B5EF4-FFF2-40B4-BE49-F238E27FC236}">
                <a16:creationId xmlns:a16="http://schemas.microsoft.com/office/drawing/2014/main" id="{A06264D0-1D4C-C846-A1EB-4BB732F03F82}"/>
              </a:ext>
            </a:extLst>
          </p:cNvPr>
          <p:cNvSpPr txBox="1"/>
          <p:nvPr/>
        </p:nvSpPr>
        <p:spPr>
          <a:xfrm>
            <a:off x="965000" y="2328924"/>
            <a:ext cx="4483710" cy="559060"/>
          </a:xfrm>
          <a:prstGeom prst="rect">
            <a:avLst/>
          </a:prstGeom>
        </p:spPr>
        <p:txBody>
          <a:bodyPr vert="horz" wrap="square" lIns="0" tIns="5838" rIns="0" bIns="0" rtlCol="0">
            <a:spAutoFit/>
          </a:bodyPr>
          <a:lstStyle/>
          <a:p>
            <a:pPr marL="6146" marR="2458" defTabSz="441756">
              <a:lnSpc>
                <a:spcPts val="1083"/>
              </a:lnSpc>
            </a:pPr>
            <a:r>
              <a:rPr lang="pt-br" sz="833" spc="-10" dirty="0">
                <a:solidFill>
                  <a:srgbClr val="243A5E"/>
                </a:solidFill>
                <a:latin typeface="Segoe UI" panose="020B0502040204020203" pitchFamily="34" charset="0"/>
                <a:cs typeface="Segoe UI" panose="020B0502040204020203" pitchFamily="34" charset="0"/>
              </a:rPr>
              <a:t>VanArsdel é uma pequena empresa que mantém os custos em baixa promovendo trabalho remoto. Miriam, a proprietária do negócio, não é profissional de TI; ela quer uma maneira fácil </a:t>
            </a:r>
            <a:br>
              <a:rPr lang="pt-br" sz="833" spc="-10" dirty="0">
                <a:solidFill>
                  <a:srgbClr val="243A5E"/>
                </a:solidFill>
                <a:latin typeface="Segoe UI" panose="020B0502040204020203" pitchFamily="34" charset="0"/>
                <a:cs typeface="Segoe UI" panose="020B0502040204020203" pitchFamily="34" charset="0"/>
              </a:rPr>
            </a:br>
            <a:r>
              <a:rPr lang="pt-br" sz="833" spc="-10" dirty="0">
                <a:solidFill>
                  <a:srgbClr val="243A5E"/>
                </a:solidFill>
                <a:latin typeface="Segoe UI" panose="020B0502040204020203" pitchFamily="34" charset="0"/>
                <a:cs typeface="Segoe UI" panose="020B0502040204020203" pitchFamily="34" charset="0"/>
              </a:rPr>
              <a:t>de dar à pequena equipe acesso aos recursos tecnológicos necessários para ganhar produtividade, especialmente para ganhar esse novo acordo em que todos estão trabalhando. </a:t>
            </a:r>
            <a:endParaRPr lang="en-US" sz="833" spc="-10" dirty="0">
              <a:solidFill>
                <a:srgbClr val="243A5E"/>
              </a:solidFill>
              <a:latin typeface="Segoe UI" panose="020B0502040204020203" pitchFamily="34" charset="0"/>
              <a:cs typeface="Segoe UI" panose="020B0502040204020203" pitchFamily="34" charset="0"/>
            </a:endParaRPr>
          </a:p>
        </p:txBody>
      </p:sp>
      <p:sp>
        <p:nvSpPr>
          <p:cNvPr id="49" name="!!Round Same Side Corner Rectangle 48">
            <a:extLst>
              <a:ext uri="{FF2B5EF4-FFF2-40B4-BE49-F238E27FC236}">
                <a16:creationId xmlns:a16="http://schemas.microsoft.com/office/drawing/2014/main" id="{9F989515-72E3-E248-834D-E25F257A1C30}"/>
              </a:ext>
              <a:ext uri="{C183D7F6-B498-43B3-948B-1728B52AA6E4}">
                <adec:decorative xmlns:adec="http://schemas.microsoft.com/office/drawing/2017/decorative" val="1"/>
              </a:ext>
            </a:extLst>
          </p:cNvPr>
          <p:cNvSpPr/>
          <p:nvPr/>
        </p:nvSpPr>
        <p:spPr>
          <a:xfrm rot="5400000">
            <a:off x="8806861" y="3349059"/>
            <a:ext cx="2116599" cy="2660758"/>
          </a:xfrm>
          <a:prstGeom prst="roundRect">
            <a:avLst>
              <a:gd name="adj" fmla="val 4742"/>
            </a:avLst>
          </a:prstGeom>
          <a:solidFill>
            <a:schemeClr val="bg1"/>
          </a:solidFill>
          <a:ln>
            <a:noFill/>
          </a:ln>
          <a:effectLst>
            <a:outerShdw blurRad="190500" dist="38100" dir="27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72" name="object 10">
            <a:extLst>
              <a:ext uri="{FF2B5EF4-FFF2-40B4-BE49-F238E27FC236}">
                <a16:creationId xmlns:a16="http://schemas.microsoft.com/office/drawing/2014/main" id="{55DC2A49-E48E-CA40-B761-C7393D61BC86}"/>
              </a:ext>
              <a:ext uri="{C183D7F6-B498-43B3-948B-1728B52AA6E4}">
                <adec:decorative xmlns:adec="http://schemas.microsoft.com/office/drawing/2017/decorative" val="1"/>
              </a:ext>
            </a:extLst>
          </p:cNvPr>
          <p:cNvSpPr/>
          <p:nvPr/>
        </p:nvSpPr>
        <p:spPr>
          <a:xfrm>
            <a:off x="5778049" y="3621138"/>
            <a:ext cx="2586329" cy="2116600"/>
          </a:xfrm>
          <a:prstGeom prst="roundRect">
            <a:avLst>
              <a:gd name="adj" fmla="val 2942"/>
            </a:avLst>
          </a:prstGeom>
          <a:solidFill>
            <a:schemeClr val="bg1"/>
          </a:solidFill>
          <a:effectLst>
            <a:outerShdw blurRad="190500" dist="38100" dir="2700000" algn="ctr" rotWithShape="0">
              <a:srgbClr val="000000">
                <a:alpha val="30000"/>
              </a:srgbClr>
            </a:outerShdw>
          </a:effectLst>
        </p:spPr>
        <p:txBody>
          <a:bodyPr wrap="square" lIns="0" tIns="0" rIns="0" bIns="0" rtlCol="0"/>
          <a:lstStyle/>
          <a:p>
            <a:pPr defTabSz="441756"/>
            <a:endParaRPr sz="505">
              <a:solidFill>
                <a:prstClr val="black"/>
              </a:solidFill>
              <a:latin typeface="Calibri"/>
            </a:endParaRPr>
          </a:p>
        </p:txBody>
      </p:sp>
      <p:sp>
        <p:nvSpPr>
          <p:cNvPr id="50" name="object 10">
            <a:extLst>
              <a:ext uri="{FF2B5EF4-FFF2-40B4-BE49-F238E27FC236}">
                <a16:creationId xmlns:a16="http://schemas.microsoft.com/office/drawing/2014/main" id="{BE1324DE-34F4-B44E-8A66-C980F111CC15}"/>
              </a:ext>
              <a:ext uri="{C183D7F6-B498-43B3-948B-1728B52AA6E4}">
                <adec:decorative xmlns:adec="http://schemas.microsoft.com/office/drawing/2017/decorative" val="1"/>
              </a:ext>
            </a:extLst>
          </p:cNvPr>
          <p:cNvSpPr/>
          <p:nvPr/>
        </p:nvSpPr>
        <p:spPr>
          <a:xfrm rot="5400000">
            <a:off x="2223001" y="2353046"/>
            <a:ext cx="2109931" cy="4646115"/>
          </a:xfrm>
          <a:prstGeom prst="round2SameRect">
            <a:avLst>
              <a:gd name="adj1" fmla="val 4252"/>
              <a:gd name="adj2" fmla="val 3160"/>
            </a:avLst>
          </a:prstGeom>
          <a:solidFill>
            <a:schemeClr val="bg1"/>
          </a:solidFill>
          <a:effectLst>
            <a:outerShdw blurRad="190500" dist="38100" dir="2700000" algn="ctr" rotWithShape="0">
              <a:srgbClr val="000000">
                <a:alpha val="30000"/>
              </a:srgbClr>
            </a:outerShdw>
          </a:effectLst>
        </p:spPr>
        <p:txBody>
          <a:bodyPr wrap="square" lIns="0" tIns="0" rIns="0" bIns="0" rtlCol="0"/>
          <a:lstStyle/>
          <a:p>
            <a:pPr defTabSz="441756"/>
            <a:endParaRPr sz="505">
              <a:solidFill>
                <a:prstClr val="black"/>
              </a:solidFill>
              <a:latin typeface="Calibri"/>
            </a:endParaRPr>
          </a:p>
        </p:txBody>
      </p:sp>
      <p:sp>
        <p:nvSpPr>
          <p:cNvPr id="53" name="object 12">
            <a:extLst>
              <a:ext uri="{FF2B5EF4-FFF2-40B4-BE49-F238E27FC236}">
                <a16:creationId xmlns:a16="http://schemas.microsoft.com/office/drawing/2014/main" id="{0A127AE4-8B93-4045-9973-6CC7CED2FB88}"/>
              </a:ext>
            </a:extLst>
          </p:cNvPr>
          <p:cNvSpPr txBox="1"/>
          <p:nvPr/>
        </p:nvSpPr>
        <p:spPr>
          <a:xfrm>
            <a:off x="3014700" y="4627172"/>
            <a:ext cx="2476717" cy="593127"/>
          </a:xfrm>
          <a:prstGeom prst="rect">
            <a:avLst/>
          </a:prstGeom>
        </p:spPr>
        <p:txBody>
          <a:bodyPr vert="horz" wrap="square" lIns="190500" tIns="0" rIns="0" bIns="0" rtlCol="0" anchor="t" anchorCtr="0">
            <a:noAutofit/>
          </a:bodyPr>
          <a:lstStyle/>
          <a:p>
            <a:pPr marR="218157" defTabSz="441756">
              <a:lnSpc>
                <a:spcPts val="1000"/>
              </a:lnSpc>
            </a:pPr>
            <a:r>
              <a:rPr lang="pt-br" sz="750" dirty="0">
                <a:solidFill>
                  <a:srgbClr val="505050"/>
                </a:solidFill>
                <a:latin typeface="SegoeUI-Semibold"/>
                <a:cs typeface="SegoeUI-Semibold"/>
              </a:rPr>
              <a:t>Miriam ouviu falar sobre o Windows 365,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o primeiro Cloud PC do mundo, e acredita que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é uma solução perfeita para dar à equipe remota as ferramentas necessárias para atingir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o sucesso, minimizando o tempo de Miriam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no papel de TI. </a:t>
            </a:r>
            <a:endParaRPr lang="en-US" sz="750" dirty="0">
              <a:solidFill>
                <a:srgbClr val="505050"/>
              </a:solidFill>
              <a:latin typeface="SegoeUI-Semibold"/>
              <a:cs typeface="SegoeUI-Semibold"/>
            </a:endParaRPr>
          </a:p>
        </p:txBody>
      </p:sp>
      <p:sp>
        <p:nvSpPr>
          <p:cNvPr id="76" name="object 12">
            <a:extLst>
              <a:ext uri="{FF2B5EF4-FFF2-40B4-BE49-F238E27FC236}">
                <a16:creationId xmlns:a16="http://schemas.microsoft.com/office/drawing/2014/main" id="{187AF402-CB93-2949-BC82-F271670806FF}"/>
              </a:ext>
            </a:extLst>
          </p:cNvPr>
          <p:cNvSpPr txBox="1"/>
          <p:nvPr/>
        </p:nvSpPr>
        <p:spPr>
          <a:xfrm>
            <a:off x="5708405" y="4627172"/>
            <a:ext cx="2725616" cy="593127"/>
          </a:xfrm>
          <a:prstGeom prst="rect">
            <a:avLst/>
          </a:prstGeom>
        </p:spPr>
        <p:txBody>
          <a:bodyPr vert="horz" wrap="square" lIns="190500" tIns="0" rIns="0" bIns="0" rtlCol="0" anchor="t" anchorCtr="0">
            <a:noAutofit/>
          </a:bodyPr>
          <a:lstStyle/>
          <a:p>
            <a:pPr marR="218157" defTabSz="441756">
              <a:lnSpc>
                <a:spcPts val="1000"/>
              </a:lnSpc>
            </a:pPr>
            <a:r>
              <a:rPr lang="pt-br" sz="750" dirty="0">
                <a:solidFill>
                  <a:srgbClr val="505050"/>
                </a:solidFill>
                <a:latin typeface="SegoeUI-Semibold"/>
                <a:cs typeface="SegoeUI-Semibold"/>
              </a:rPr>
              <a:t>Miriam acessa www.windows365.microsoft.com,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e em poucos minutos, configura para si mesma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e para a equipe Cloud PCs mais adequados para as necessidades e o orçamento. </a:t>
            </a:r>
            <a:endParaRPr lang="en-US" sz="750" dirty="0">
              <a:solidFill>
                <a:srgbClr val="505050"/>
              </a:solidFill>
              <a:latin typeface="SegoeUI-Semibold"/>
              <a:cs typeface="SegoeUI-Semibold"/>
            </a:endParaRPr>
          </a:p>
        </p:txBody>
      </p:sp>
      <p:sp>
        <p:nvSpPr>
          <p:cNvPr id="69" name="object 12">
            <a:extLst>
              <a:ext uri="{FF2B5EF4-FFF2-40B4-BE49-F238E27FC236}">
                <a16:creationId xmlns:a16="http://schemas.microsoft.com/office/drawing/2014/main" id="{5D88A86F-7DE5-664D-853B-55CFF69B00A1}"/>
              </a:ext>
            </a:extLst>
          </p:cNvPr>
          <p:cNvSpPr txBox="1"/>
          <p:nvPr/>
        </p:nvSpPr>
        <p:spPr>
          <a:xfrm>
            <a:off x="8469924" y="4627173"/>
            <a:ext cx="2722857" cy="697733"/>
          </a:xfrm>
          <a:prstGeom prst="rect">
            <a:avLst/>
          </a:prstGeom>
        </p:spPr>
        <p:txBody>
          <a:bodyPr vert="horz" wrap="square" lIns="190500" tIns="0" rIns="0" bIns="0" rtlCol="0" anchor="t" anchorCtr="0">
            <a:noAutofit/>
          </a:bodyPr>
          <a:lstStyle/>
          <a:p>
            <a:pPr marR="218157" defTabSz="441756">
              <a:lnSpc>
                <a:spcPts val="1000"/>
              </a:lnSpc>
            </a:pPr>
            <a:r>
              <a:rPr lang="pt-br" sz="750" dirty="0">
                <a:solidFill>
                  <a:srgbClr val="505050"/>
                </a:solidFill>
                <a:latin typeface="SegoeUI-Semibold"/>
                <a:cs typeface="SegoeUI-Semibold"/>
              </a:rPr>
              <a:t>Agora, ela e o resto da equipe da VanArsdel têm seus próprios Cloud PCs, dando-lhes acesso seguro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a aplicativos personalizados, dados, conteúdo e poder de processamento de que precisam para criar </a:t>
            </a:r>
            <a:br>
              <a:rPr lang="pt-br" sz="750" dirty="0">
                <a:solidFill>
                  <a:srgbClr val="505050"/>
                </a:solidFill>
                <a:latin typeface="SegoeUI-Semibold"/>
                <a:cs typeface="SegoeUI-Semibold"/>
              </a:rPr>
            </a:br>
            <a:r>
              <a:rPr lang="pt-br" sz="750" dirty="0">
                <a:solidFill>
                  <a:srgbClr val="505050"/>
                </a:solidFill>
                <a:latin typeface="SegoeUI-Semibold"/>
                <a:cs typeface="SegoeUI-Semibold"/>
              </a:rPr>
              <a:t>o melhor edital a esse cliente em potencial. </a:t>
            </a:r>
            <a:endParaRPr lang="en-US" sz="750" dirty="0">
              <a:solidFill>
                <a:srgbClr val="505050"/>
              </a:solidFill>
              <a:latin typeface="SegoeUI-Semibold"/>
              <a:cs typeface="SegoeUI-Semibold"/>
            </a:endParaRPr>
          </a:p>
        </p:txBody>
      </p:sp>
      <p:grpSp>
        <p:nvGrpSpPr>
          <p:cNvPr id="7" name="Group 6">
            <a:extLst>
              <a:ext uri="{FF2B5EF4-FFF2-40B4-BE49-F238E27FC236}">
                <a16:creationId xmlns:a16="http://schemas.microsoft.com/office/drawing/2014/main" id="{0E9B74D9-DCF8-4029-ABDE-11A32644F1A4}"/>
              </a:ext>
              <a:ext uri="{C183D7F6-B498-43B3-948B-1728B52AA6E4}">
                <adec:decorative xmlns:adec="http://schemas.microsoft.com/office/drawing/2017/decorative" val="1"/>
              </a:ext>
            </a:extLst>
          </p:cNvPr>
          <p:cNvGrpSpPr/>
          <p:nvPr/>
        </p:nvGrpSpPr>
        <p:grpSpPr>
          <a:xfrm>
            <a:off x="3904072" y="3928315"/>
            <a:ext cx="681241" cy="454161"/>
            <a:chOff x="3904072" y="3928315"/>
            <a:chExt cx="681241" cy="454161"/>
          </a:xfrm>
        </p:grpSpPr>
        <p:sp>
          <p:nvSpPr>
            <p:cNvPr id="77" name="object 18">
              <a:extLst>
                <a:ext uri="{FF2B5EF4-FFF2-40B4-BE49-F238E27FC236}">
                  <a16:creationId xmlns:a16="http://schemas.microsoft.com/office/drawing/2014/main" id="{546A087D-5C29-6A4E-8C5E-D1D85F46194C}"/>
                </a:ext>
                <a:ext uri="{C183D7F6-B498-43B3-948B-1728B52AA6E4}">
                  <adec:decorative xmlns:adec="http://schemas.microsoft.com/office/drawing/2017/decorative" val="1"/>
                </a:ext>
              </a:extLst>
            </p:cNvPr>
            <p:cNvSpPr/>
            <p:nvPr/>
          </p:nvSpPr>
          <p:spPr>
            <a:xfrm>
              <a:off x="3904072" y="3928315"/>
              <a:ext cx="681241" cy="454161"/>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86" name="Browser_4">
              <a:extLst>
                <a:ext uri="{FF2B5EF4-FFF2-40B4-BE49-F238E27FC236}">
                  <a16:creationId xmlns:a16="http://schemas.microsoft.com/office/drawing/2014/main" id="{8AFD7C0E-8EDE-3740-A148-5951A948E29B}"/>
                </a:ext>
                <a:ext uri="{C183D7F6-B498-43B3-948B-1728B52AA6E4}">
                  <adec:decorative xmlns:adec="http://schemas.microsoft.com/office/drawing/2017/decorative" val="1"/>
                </a:ext>
              </a:extLst>
            </p:cNvPr>
            <p:cNvSpPr>
              <a:spLocks noChangeAspect="1" noEditPoints="1"/>
            </p:cNvSpPr>
            <p:nvPr/>
          </p:nvSpPr>
          <p:spPr bwMode="auto">
            <a:xfrm>
              <a:off x="4109859" y="3983468"/>
              <a:ext cx="271498" cy="200927"/>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
        <p:nvSpPr>
          <p:cNvPr id="73" name="!!cloud">
            <a:extLst>
              <a:ext uri="{FF2B5EF4-FFF2-40B4-BE49-F238E27FC236}">
                <a16:creationId xmlns:a16="http://schemas.microsoft.com/office/drawing/2014/main" id="{BE5AA413-414D-B946-933B-673D33DC9B06}"/>
              </a:ext>
              <a:ext uri="{C183D7F6-B498-43B3-948B-1728B52AA6E4}">
                <adec:decorative xmlns:adec="http://schemas.microsoft.com/office/drawing/2017/decorative" val="1"/>
              </a:ext>
            </a:extLst>
          </p:cNvPr>
          <p:cNvSpPr>
            <a:spLocks noChangeAspect="1"/>
          </p:cNvSpPr>
          <p:nvPr/>
        </p:nvSpPr>
        <p:spPr bwMode="auto">
          <a:xfrm>
            <a:off x="7214231" y="2259112"/>
            <a:ext cx="2571624" cy="1410693"/>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bg1"/>
          </a:solidFill>
          <a:ln w="254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88" name="Oval 87">
            <a:extLst>
              <a:ext uri="{FF2B5EF4-FFF2-40B4-BE49-F238E27FC236}">
                <a16:creationId xmlns:a16="http://schemas.microsoft.com/office/drawing/2014/main" id="{B6C6028D-E35A-7B46-9B8E-A1FBC5A6705B}"/>
              </a:ext>
              <a:ext uri="{C183D7F6-B498-43B3-948B-1728B52AA6E4}">
                <adec:decorative xmlns:adec="http://schemas.microsoft.com/office/drawing/2017/decorative" val="1"/>
              </a:ext>
            </a:extLst>
          </p:cNvPr>
          <p:cNvSpPr/>
          <p:nvPr/>
        </p:nvSpPr>
        <p:spPr>
          <a:xfrm>
            <a:off x="7772810" y="3471310"/>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90" name="Oval 89">
            <a:extLst>
              <a:ext uri="{FF2B5EF4-FFF2-40B4-BE49-F238E27FC236}">
                <a16:creationId xmlns:a16="http://schemas.microsoft.com/office/drawing/2014/main" id="{12FB7EA8-45E0-EF4A-8B31-CBD4BFE0410C}"/>
              </a:ext>
              <a:ext uri="{C183D7F6-B498-43B3-948B-1728B52AA6E4}">
                <adec:decorative xmlns:adec="http://schemas.microsoft.com/office/drawing/2017/decorative" val="1"/>
              </a:ext>
            </a:extLst>
          </p:cNvPr>
          <p:cNvSpPr/>
          <p:nvPr/>
        </p:nvSpPr>
        <p:spPr>
          <a:xfrm flipH="1">
            <a:off x="8735081" y="3473752"/>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89" name="object 30">
            <a:extLst>
              <a:ext uri="{FF2B5EF4-FFF2-40B4-BE49-F238E27FC236}">
                <a16:creationId xmlns:a16="http://schemas.microsoft.com/office/drawing/2014/main" id="{661B8136-C531-CE47-AC4C-5C4D16C99092}"/>
              </a:ext>
              <a:ext uri="{C183D7F6-B498-43B3-948B-1728B52AA6E4}">
                <adec:decorative xmlns:adec="http://schemas.microsoft.com/office/drawing/2017/decorative" val="1"/>
              </a:ext>
            </a:extLst>
          </p:cNvPr>
          <p:cNvSpPr/>
          <p:nvPr/>
        </p:nvSpPr>
        <p:spPr>
          <a:xfrm rot="2703815">
            <a:off x="7857416" y="3578812"/>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91" name="object 30">
            <a:extLst>
              <a:ext uri="{FF2B5EF4-FFF2-40B4-BE49-F238E27FC236}">
                <a16:creationId xmlns:a16="http://schemas.microsoft.com/office/drawing/2014/main" id="{736FCB01-2EAA-0440-B743-4D1FA9C1C02C}"/>
              </a:ext>
              <a:ext uri="{C183D7F6-B498-43B3-948B-1728B52AA6E4}">
                <adec:decorative xmlns:adec="http://schemas.microsoft.com/office/drawing/2017/decorative" val="1"/>
              </a:ext>
            </a:extLst>
          </p:cNvPr>
          <p:cNvSpPr/>
          <p:nvPr/>
        </p:nvSpPr>
        <p:spPr>
          <a:xfrm rot="18896185" flipH="1">
            <a:off x="8819687" y="3581254"/>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nvGrpSpPr>
          <p:cNvPr id="2" name="Group 1">
            <a:extLst>
              <a:ext uri="{FF2B5EF4-FFF2-40B4-BE49-F238E27FC236}">
                <a16:creationId xmlns:a16="http://schemas.microsoft.com/office/drawing/2014/main" id="{06410E9E-FB10-4A98-A7B9-BAF1BF29B4D5}"/>
              </a:ext>
              <a:ext uri="{C183D7F6-B498-43B3-948B-1728B52AA6E4}">
                <adec:decorative xmlns:adec="http://schemas.microsoft.com/office/drawing/2017/decorative" val="1"/>
              </a:ext>
            </a:extLst>
          </p:cNvPr>
          <p:cNvGrpSpPr/>
          <p:nvPr/>
        </p:nvGrpSpPr>
        <p:grpSpPr>
          <a:xfrm>
            <a:off x="6730593" y="3928315"/>
            <a:ext cx="681241" cy="454161"/>
            <a:chOff x="6730593" y="3928315"/>
            <a:chExt cx="681241" cy="454161"/>
          </a:xfrm>
        </p:grpSpPr>
        <p:sp>
          <p:nvSpPr>
            <p:cNvPr id="87" name="Browser_2">
              <a:extLst>
                <a:ext uri="{FF2B5EF4-FFF2-40B4-BE49-F238E27FC236}">
                  <a16:creationId xmlns:a16="http://schemas.microsoft.com/office/drawing/2014/main" id="{C9EFDBA9-983D-EC44-A6F9-514E98D4DB9E}"/>
                </a:ext>
                <a:ext uri="{C183D7F6-B498-43B3-948B-1728B52AA6E4}">
                  <adec:decorative xmlns:adec="http://schemas.microsoft.com/office/drawing/2017/decorative" val="1"/>
                </a:ext>
              </a:extLst>
            </p:cNvPr>
            <p:cNvSpPr>
              <a:spLocks noChangeAspect="1" noEditPoints="1"/>
            </p:cNvSpPr>
            <p:nvPr/>
          </p:nvSpPr>
          <p:spPr bwMode="auto">
            <a:xfrm>
              <a:off x="6943397" y="3974791"/>
              <a:ext cx="255633" cy="217331"/>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92" name="object 18">
              <a:extLst>
                <a:ext uri="{FF2B5EF4-FFF2-40B4-BE49-F238E27FC236}">
                  <a16:creationId xmlns:a16="http://schemas.microsoft.com/office/drawing/2014/main" id="{3AF27310-BFB6-B34F-A14E-D110189FC3A9}"/>
                </a:ext>
                <a:ext uri="{C183D7F6-B498-43B3-948B-1728B52AA6E4}">
                  <adec:decorative xmlns:adec="http://schemas.microsoft.com/office/drawing/2017/decorative" val="1"/>
                </a:ext>
              </a:extLst>
            </p:cNvPr>
            <p:cNvSpPr/>
            <p:nvPr/>
          </p:nvSpPr>
          <p:spPr>
            <a:xfrm>
              <a:off x="6730593" y="3928315"/>
              <a:ext cx="681241" cy="454161"/>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sp>
        <p:nvSpPr>
          <p:cNvPr id="106" name="globe_2">
            <a:extLst>
              <a:ext uri="{FF2B5EF4-FFF2-40B4-BE49-F238E27FC236}">
                <a16:creationId xmlns:a16="http://schemas.microsoft.com/office/drawing/2014/main" id="{92BCF154-A6F6-9542-8C82-681D8F6230C4}"/>
              </a:ext>
              <a:ext uri="{C183D7F6-B498-43B3-948B-1728B52AA6E4}">
                <adec:decorative xmlns:adec="http://schemas.microsoft.com/office/drawing/2017/decorative" val="1"/>
              </a:ext>
            </a:extLst>
          </p:cNvPr>
          <p:cNvSpPr>
            <a:spLocks noChangeAspect="1" noEditPoints="1"/>
          </p:cNvSpPr>
          <p:nvPr/>
        </p:nvSpPr>
        <p:spPr bwMode="auto">
          <a:xfrm>
            <a:off x="8127551" y="2440117"/>
            <a:ext cx="771532" cy="771532"/>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28194" cap="flat">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grpSp>
        <p:nvGrpSpPr>
          <p:cNvPr id="6" name="Group 5">
            <a:extLst>
              <a:ext uri="{FF2B5EF4-FFF2-40B4-BE49-F238E27FC236}">
                <a16:creationId xmlns:a16="http://schemas.microsoft.com/office/drawing/2014/main" id="{66EED38E-2D14-4FF9-90DC-18073710DC4E}"/>
              </a:ext>
              <a:ext uri="{C183D7F6-B498-43B3-948B-1728B52AA6E4}">
                <adec:decorative xmlns:adec="http://schemas.microsoft.com/office/drawing/2017/decorative" val="1"/>
              </a:ext>
            </a:extLst>
          </p:cNvPr>
          <p:cNvGrpSpPr/>
          <p:nvPr/>
        </p:nvGrpSpPr>
        <p:grpSpPr>
          <a:xfrm>
            <a:off x="9246621" y="3919850"/>
            <a:ext cx="1239601" cy="581495"/>
            <a:chOff x="9246621" y="3919850"/>
            <a:chExt cx="1239601" cy="581495"/>
          </a:xfrm>
        </p:grpSpPr>
        <p:sp>
          <p:nvSpPr>
            <p:cNvPr id="52" name="object 18">
              <a:extLst>
                <a:ext uri="{FF2B5EF4-FFF2-40B4-BE49-F238E27FC236}">
                  <a16:creationId xmlns:a16="http://schemas.microsoft.com/office/drawing/2014/main" id="{5D3E8F79-3285-FB4C-8A39-D73ADB0230BF}"/>
                </a:ext>
                <a:ext uri="{C183D7F6-B498-43B3-948B-1728B52AA6E4}">
                  <adec:decorative xmlns:adec="http://schemas.microsoft.com/office/drawing/2017/decorative" val="1"/>
                </a:ext>
              </a:extLst>
            </p:cNvPr>
            <p:cNvSpPr/>
            <p:nvPr/>
          </p:nvSpPr>
          <p:spPr>
            <a:xfrm>
              <a:off x="9246621" y="3924918"/>
              <a:ext cx="668188" cy="445458"/>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54" name="Browser_4">
              <a:extLst>
                <a:ext uri="{FF2B5EF4-FFF2-40B4-BE49-F238E27FC236}">
                  <a16:creationId xmlns:a16="http://schemas.microsoft.com/office/drawing/2014/main" id="{4DEA9A0A-81D3-E547-B6C0-91F8B5DA144B}"/>
                </a:ext>
                <a:ext uri="{C183D7F6-B498-43B3-948B-1728B52AA6E4}">
                  <adec:decorative xmlns:adec="http://schemas.microsoft.com/office/drawing/2017/decorative" val="1"/>
                </a:ext>
              </a:extLst>
            </p:cNvPr>
            <p:cNvSpPr>
              <a:spLocks noChangeAspect="1" noEditPoints="1"/>
            </p:cNvSpPr>
            <p:nvPr/>
          </p:nvSpPr>
          <p:spPr bwMode="auto">
            <a:xfrm>
              <a:off x="9441637" y="3981006"/>
              <a:ext cx="278157" cy="205854"/>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55" name="Website">
              <a:extLst>
                <a:ext uri="{FF2B5EF4-FFF2-40B4-BE49-F238E27FC236}">
                  <a16:creationId xmlns:a16="http://schemas.microsoft.com/office/drawing/2014/main" id="{C5C782DE-D324-8247-907C-25600FC30F34}"/>
                </a:ext>
                <a:ext uri="{C183D7F6-B498-43B3-948B-1728B52AA6E4}">
                  <adec:decorative xmlns:adec="http://schemas.microsoft.com/office/drawing/2017/decorative" val="1"/>
                </a:ext>
              </a:extLst>
            </p:cNvPr>
            <p:cNvSpPr>
              <a:spLocks noChangeAspect="1" noEditPoints="1"/>
            </p:cNvSpPr>
            <p:nvPr/>
          </p:nvSpPr>
          <p:spPr bwMode="auto">
            <a:xfrm>
              <a:off x="10063136" y="3971074"/>
              <a:ext cx="278467" cy="243998"/>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56" name="Tablet_E70A">
              <a:extLst>
                <a:ext uri="{FF2B5EF4-FFF2-40B4-BE49-F238E27FC236}">
                  <a16:creationId xmlns:a16="http://schemas.microsoft.com/office/drawing/2014/main" id="{9748BB65-6FEE-D244-8813-1BD1F6C211B4}"/>
                </a:ext>
                <a:ext uri="{C183D7F6-B498-43B3-948B-1728B52AA6E4}">
                  <adec:decorative xmlns:adec="http://schemas.microsoft.com/office/drawing/2017/decorative" val="1"/>
                </a:ext>
              </a:extLst>
            </p:cNvPr>
            <p:cNvSpPr>
              <a:spLocks noChangeAspect="1" noEditPoints="1"/>
            </p:cNvSpPr>
            <p:nvPr/>
          </p:nvSpPr>
          <p:spPr bwMode="auto">
            <a:xfrm>
              <a:off x="9869114" y="3919850"/>
              <a:ext cx="617108" cy="453015"/>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57" name="CellPhone_E8EA">
              <a:extLst>
                <a:ext uri="{FF2B5EF4-FFF2-40B4-BE49-F238E27FC236}">
                  <a16:creationId xmlns:a16="http://schemas.microsoft.com/office/drawing/2014/main" id="{6EF36D30-1FCB-9C4E-932E-B88BBFB76F29}"/>
                </a:ext>
                <a:ext uri="{C183D7F6-B498-43B3-948B-1728B52AA6E4}">
                  <adec:decorative xmlns:adec="http://schemas.microsoft.com/office/drawing/2017/decorative" val="1"/>
                </a:ext>
              </a:extLst>
            </p:cNvPr>
            <p:cNvSpPr>
              <a:spLocks noChangeAspect="1" noEditPoints="1"/>
            </p:cNvSpPr>
            <p:nvPr/>
          </p:nvSpPr>
          <p:spPr bwMode="auto">
            <a:xfrm>
              <a:off x="9752131" y="4058592"/>
              <a:ext cx="265695" cy="442753"/>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solidFill>
              <a:schemeClr val="bg1"/>
            </a:solidFill>
            <a:ln w="254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58" name="GenericApp_EB3B">
              <a:extLst>
                <a:ext uri="{FF2B5EF4-FFF2-40B4-BE49-F238E27FC236}">
                  <a16:creationId xmlns:a16="http://schemas.microsoft.com/office/drawing/2014/main" id="{85882FE0-C96D-B240-A81F-94902C0567E1}"/>
                </a:ext>
                <a:ext uri="{C183D7F6-B498-43B3-948B-1728B52AA6E4}">
                  <adec:decorative xmlns:adec="http://schemas.microsoft.com/office/drawing/2017/decorative" val="1"/>
                </a:ext>
              </a:extLst>
            </p:cNvPr>
            <p:cNvSpPr>
              <a:spLocks noChangeAspect="1" noEditPoints="1"/>
            </p:cNvSpPr>
            <p:nvPr/>
          </p:nvSpPr>
          <p:spPr bwMode="auto">
            <a:xfrm>
              <a:off x="9794715" y="4147922"/>
              <a:ext cx="180529" cy="14448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27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grpSp>
        <p:nvGrpSpPr>
          <p:cNvPr id="9" name="Group 8">
            <a:extLst>
              <a:ext uri="{FF2B5EF4-FFF2-40B4-BE49-F238E27FC236}">
                <a16:creationId xmlns:a16="http://schemas.microsoft.com/office/drawing/2014/main" id="{B40EB95E-56F1-4335-9995-34643A1F8322}"/>
              </a:ext>
              <a:ext uri="{C183D7F6-B498-43B3-948B-1728B52AA6E4}">
                <adec:decorative xmlns:adec="http://schemas.microsoft.com/office/drawing/2017/decorative" val="1"/>
              </a:ext>
            </a:extLst>
          </p:cNvPr>
          <p:cNvGrpSpPr/>
          <p:nvPr/>
        </p:nvGrpSpPr>
        <p:grpSpPr>
          <a:xfrm>
            <a:off x="7866727" y="3083279"/>
            <a:ext cx="1344793" cy="289263"/>
            <a:chOff x="7866727" y="3083279"/>
            <a:chExt cx="1344793" cy="289263"/>
          </a:xfrm>
        </p:grpSpPr>
        <p:sp>
          <p:nvSpPr>
            <p:cNvPr id="61" name="Rectangle 60">
              <a:extLst>
                <a:ext uri="{FF2B5EF4-FFF2-40B4-BE49-F238E27FC236}">
                  <a16:creationId xmlns:a16="http://schemas.microsoft.com/office/drawing/2014/main" id="{087ED9AA-CBBC-F545-98F5-A6D6C6BED77A}"/>
                </a:ext>
                <a:ext uri="{C183D7F6-B498-43B3-948B-1728B52AA6E4}">
                  <adec:decorative xmlns:adec="http://schemas.microsoft.com/office/drawing/2017/decorative" val="1"/>
                </a:ext>
              </a:extLst>
            </p:cNvPr>
            <p:cNvSpPr/>
            <p:nvPr/>
          </p:nvSpPr>
          <p:spPr>
            <a:xfrm>
              <a:off x="7866727" y="3083279"/>
              <a:ext cx="384864" cy="289263"/>
            </a:xfrm>
            <a:prstGeom prst="rect">
              <a:avLst/>
            </a:prstGeom>
            <a:solidFill>
              <a:srgbClr val="EEEEEE"/>
            </a:solidFill>
            <a:ln w="25400">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63" name="Rectangle 62">
              <a:extLst>
                <a:ext uri="{FF2B5EF4-FFF2-40B4-BE49-F238E27FC236}">
                  <a16:creationId xmlns:a16="http://schemas.microsoft.com/office/drawing/2014/main" id="{5B1DFF17-9959-E04B-A14E-0D4BDE756DCF}"/>
                </a:ext>
                <a:ext uri="{C183D7F6-B498-43B3-948B-1728B52AA6E4}">
                  <adec:decorative xmlns:adec="http://schemas.microsoft.com/office/drawing/2017/decorative" val="1"/>
                </a:ext>
              </a:extLst>
            </p:cNvPr>
            <p:cNvSpPr/>
            <p:nvPr/>
          </p:nvSpPr>
          <p:spPr>
            <a:xfrm>
              <a:off x="8343394" y="3083279"/>
              <a:ext cx="384864" cy="289263"/>
            </a:xfrm>
            <a:prstGeom prst="rect">
              <a:avLst/>
            </a:prstGeom>
            <a:solidFill>
              <a:srgbClr val="EEEEEE"/>
            </a:solidFill>
            <a:ln w="25400">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64" name="Rectangle 63">
              <a:extLst>
                <a:ext uri="{FF2B5EF4-FFF2-40B4-BE49-F238E27FC236}">
                  <a16:creationId xmlns:a16="http://schemas.microsoft.com/office/drawing/2014/main" id="{84D97819-7AAC-9A46-95FF-C0538CF02313}"/>
                </a:ext>
                <a:ext uri="{C183D7F6-B498-43B3-948B-1728B52AA6E4}">
                  <adec:decorative xmlns:adec="http://schemas.microsoft.com/office/drawing/2017/decorative" val="1"/>
                </a:ext>
              </a:extLst>
            </p:cNvPr>
            <p:cNvSpPr/>
            <p:nvPr/>
          </p:nvSpPr>
          <p:spPr>
            <a:xfrm>
              <a:off x="8826656" y="3083279"/>
              <a:ext cx="384864" cy="289263"/>
            </a:xfrm>
            <a:prstGeom prst="rect">
              <a:avLst/>
            </a:prstGeom>
            <a:solidFill>
              <a:srgbClr val="EEEEEE"/>
            </a:solidFill>
            <a:ln w="25400">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65" name="Website">
              <a:extLst>
                <a:ext uri="{FF2B5EF4-FFF2-40B4-BE49-F238E27FC236}">
                  <a16:creationId xmlns:a16="http://schemas.microsoft.com/office/drawing/2014/main" id="{2442F35B-37E1-B248-8621-98A01A8A5740}"/>
                </a:ext>
                <a:ext uri="{C183D7F6-B498-43B3-948B-1728B52AA6E4}">
                  <adec:decorative xmlns:adec="http://schemas.microsoft.com/office/drawing/2017/decorative" val="1"/>
                </a:ext>
              </a:extLst>
            </p:cNvPr>
            <p:cNvSpPr>
              <a:spLocks noChangeAspect="1" noEditPoints="1"/>
            </p:cNvSpPr>
            <p:nvPr/>
          </p:nvSpPr>
          <p:spPr bwMode="auto">
            <a:xfrm>
              <a:off x="8916858" y="3137249"/>
              <a:ext cx="206940" cy="181324"/>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solidFill>
              <a:schemeClr val="bg1"/>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66" name="Browser_4">
              <a:extLst>
                <a:ext uri="{FF2B5EF4-FFF2-40B4-BE49-F238E27FC236}">
                  <a16:creationId xmlns:a16="http://schemas.microsoft.com/office/drawing/2014/main" id="{CFBDADC8-2E02-E749-92E3-F068FE1F3454}"/>
                </a:ext>
                <a:ext uri="{C183D7F6-B498-43B3-948B-1728B52AA6E4}">
                  <adec:decorative xmlns:adec="http://schemas.microsoft.com/office/drawing/2017/decorative" val="1"/>
                </a:ext>
              </a:extLst>
            </p:cNvPr>
            <p:cNvSpPr>
              <a:spLocks noChangeAspect="1" noEditPoints="1"/>
            </p:cNvSpPr>
            <p:nvPr/>
          </p:nvSpPr>
          <p:spPr bwMode="auto">
            <a:xfrm>
              <a:off x="7931984" y="3136231"/>
              <a:ext cx="238093" cy="176203"/>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solidFill>
              <a:schemeClr val="bg1"/>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67" name="GenericApp_EB3B">
              <a:extLst>
                <a:ext uri="{FF2B5EF4-FFF2-40B4-BE49-F238E27FC236}">
                  <a16:creationId xmlns:a16="http://schemas.microsoft.com/office/drawing/2014/main" id="{BEA2FDCB-BE4C-124D-9327-95329335A29A}"/>
                </a:ext>
                <a:ext uri="{C183D7F6-B498-43B3-948B-1728B52AA6E4}">
                  <adec:decorative xmlns:adec="http://schemas.microsoft.com/office/drawing/2017/decorative" val="1"/>
                </a:ext>
              </a:extLst>
            </p:cNvPr>
            <p:cNvSpPr>
              <a:spLocks noChangeAspect="1" noEditPoints="1"/>
            </p:cNvSpPr>
            <p:nvPr/>
          </p:nvSpPr>
          <p:spPr bwMode="auto">
            <a:xfrm>
              <a:off x="8435441" y="3145828"/>
              <a:ext cx="202668" cy="162198"/>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solidFill>
              <a:schemeClr val="bg1"/>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
        <p:nvSpPr>
          <p:cNvPr id="74" name="Rounded Rectangle 73">
            <a:extLst>
              <a:ext uri="{FF2B5EF4-FFF2-40B4-BE49-F238E27FC236}">
                <a16:creationId xmlns:a16="http://schemas.microsoft.com/office/drawing/2014/main" id="{23DFD528-A573-8249-8976-87AC5E00850A}"/>
              </a:ext>
              <a:ext uri="{C183D7F6-B498-43B3-948B-1728B52AA6E4}">
                <adec:decorative xmlns:adec="http://schemas.microsoft.com/office/drawing/2017/decorative" val="1"/>
              </a:ext>
            </a:extLst>
          </p:cNvPr>
          <p:cNvSpPr/>
          <p:nvPr/>
        </p:nvSpPr>
        <p:spPr>
          <a:xfrm>
            <a:off x="9006749" y="2750730"/>
            <a:ext cx="821376" cy="145904"/>
          </a:xfrm>
          <a:prstGeom prst="round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r>
              <a:rPr lang="pt-br" sz="583" b="1">
                <a:solidFill>
                  <a:prstClr val="white"/>
                </a:solidFill>
                <a:latin typeface="Segoe UI" panose="020B0502040204020203" pitchFamily="34" charset="0"/>
                <a:cs typeface="Segoe UI" panose="020B0502040204020203" pitchFamily="34" charset="0"/>
              </a:rPr>
              <a:t>Windows 365</a:t>
            </a:r>
          </a:p>
        </p:txBody>
      </p:sp>
      <p:pic>
        <p:nvPicPr>
          <p:cNvPr id="70" name="!!Picture 25">
            <a:extLst>
              <a:ext uri="{FF2B5EF4-FFF2-40B4-BE49-F238E27FC236}">
                <a16:creationId xmlns:a16="http://schemas.microsoft.com/office/drawing/2014/main" id="{35005A1C-DD27-6444-9B4A-EF423C12D45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54911" y="3621139"/>
            <a:ext cx="2063748" cy="2109931"/>
          </a:xfrm>
          <a:custGeom>
            <a:avLst/>
            <a:gdLst>
              <a:gd name="connsiteX0" fmla="*/ 75137 w 2476497"/>
              <a:gd name="connsiteY0" fmla="*/ 0 h 2531917"/>
              <a:gd name="connsiteX1" fmla="*/ 2476497 w 2476497"/>
              <a:gd name="connsiteY1" fmla="*/ 0 h 2531917"/>
              <a:gd name="connsiteX2" fmla="*/ 2476497 w 2476497"/>
              <a:gd name="connsiteY2" fmla="*/ 2531917 h 2531917"/>
              <a:gd name="connsiteX3" fmla="*/ 75137 w 2476497"/>
              <a:gd name="connsiteY3" fmla="*/ 2531917 h 2531917"/>
              <a:gd name="connsiteX4" fmla="*/ 0 w 2476497"/>
              <a:gd name="connsiteY4" fmla="*/ 2456780 h 2531917"/>
              <a:gd name="connsiteX5" fmla="*/ 0 w 2476497"/>
              <a:gd name="connsiteY5" fmla="*/ 75137 h 2531917"/>
              <a:gd name="connsiteX6" fmla="*/ 75137 w 2476497"/>
              <a:gd name="connsiteY6" fmla="*/ 0 h 253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497" h="2531917">
                <a:moveTo>
                  <a:pt x="75137" y="0"/>
                </a:moveTo>
                <a:lnTo>
                  <a:pt x="2476497" y="0"/>
                </a:lnTo>
                <a:lnTo>
                  <a:pt x="2476497" y="2531917"/>
                </a:lnTo>
                <a:lnTo>
                  <a:pt x="75137" y="2531917"/>
                </a:lnTo>
                <a:cubicBezTo>
                  <a:pt x="33640" y="2531917"/>
                  <a:pt x="0" y="2498277"/>
                  <a:pt x="0" y="2456780"/>
                </a:cubicBezTo>
                <a:lnTo>
                  <a:pt x="0" y="75137"/>
                </a:lnTo>
                <a:cubicBezTo>
                  <a:pt x="0" y="33640"/>
                  <a:pt x="33640" y="0"/>
                  <a:pt x="75137" y="0"/>
                </a:cubicBezTo>
                <a:close/>
              </a:path>
            </a:pathLst>
          </a:custGeom>
        </p:spPr>
      </p:pic>
      <p:sp>
        <p:nvSpPr>
          <p:cNvPr id="71" name="Round Same Side Corner Rectangle 70">
            <a:extLst>
              <a:ext uri="{FF2B5EF4-FFF2-40B4-BE49-F238E27FC236}">
                <a16:creationId xmlns:a16="http://schemas.microsoft.com/office/drawing/2014/main" id="{9C56F373-2CA9-4D45-BBC3-A12FE233DA9B}"/>
              </a:ext>
              <a:ext uri="{C183D7F6-B498-43B3-948B-1728B52AA6E4}">
                <adec:decorative xmlns:adec="http://schemas.microsoft.com/office/drawing/2017/decorative" val="1"/>
              </a:ext>
            </a:extLst>
          </p:cNvPr>
          <p:cNvSpPr/>
          <p:nvPr/>
        </p:nvSpPr>
        <p:spPr>
          <a:xfrm rot="5400000">
            <a:off x="1337850" y="4935770"/>
            <a:ext cx="213518" cy="979397"/>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bIns="0" rtlCol="0" anchor="ctr"/>
          <a:lstStyle/>
          <a:p>
            <a:pPr algn="ctr" defTabSz="441756">
              <a:lnSpc>
                <a:spcPct val="90000"/>
              </a:lnSpc>
            </a:pPr>
            <a:r>
              <a:rPr lang="pt-br" sz="700" b="1" dirty="0">
                <a:solidFill>
                  <a:prstClr val="white"/>
                </a:solidFill>
                <a:latin typeface="Segoe UI" panose="020B0502040204020203" pitchFamily="34" charset="0"/>
                <a:cs typeface="Segoe UI" panose="020B0502040204020203" pitchFamily="34" charset="0"/>
              </a:rPr>
              <a:t>Miriam – </a:t>
            </a:r>
            <a:br>
              <a:rPr lang="pt-br" sz="700" b="1" dirty="0">
                <a:solidFill>
                  <a:prstClr val="white"/>
                </a:solidFill>
                <a:latin typeface="Segoe UI" panose="020B0502040204020203" pitchFamily="34" charset="0"/>
                <a:cs typeface="Segoe UI" panose="020B0502040204020203" pitchFamily="34" charset="0"/>
              </a:rPr>
            </a:br>
            <a:r>
              <a:rPr lang="pt-br" sz="700" b="1" dirty="0">
                <a:solidFill>
                  <a:prstClr val="white"/>
                </a:solidFill>
                <a:latin typeface="Segoe UI" panose="020B0502040204020203" pitchFamily="34" charset="0"/>
                <a:cs typeface="Segoe UI" panose="020B0502040204020203" pitchFamily="34" charset="0"/>
              </a:rPr>
              <a:t>proprietária</a:t>
            </a:r>
          </a:p>
        </p:txBody>
      </p:sp>
    </p:spTree>
    <p:extLst>
      <p:ext uri="{BB962C8B-B14F-4D97-AF65-F5344CB8AC3E}">
        <p14:creationId xmlns:p14="http://schemas.microsoft.com/office/powerpoint/2010/main" val="29139471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o 78">
            <a:extLst>
              <a:ext uri="{FF2B5EF4-FFF2-40B4-BE49-F238E27FC236}">
                <a16:creationId xmlns:a16="http://schemas.microsoft.com/office/drawing/2014/main" id="{A83CF5CF-7106-4B09-B8B6-4E5660CD47DD}"/>
              </a:ext>
              <a:ext uri="{C183D7F6-B498-43B3-948B-1728B52AA6E4}">
                <adec:decorative xmlns:adec="http://schemas.microsoft.com/office/drawing/2017/decorative" val="1"/>
              </a:ext>
            </a:extLst>
          </p:cNvPr>
          <p:cNvGrpSpPr/>
          <p:nvPr>
            <p:custDataLst>
              <p:tags r:id="rId1"/>
            </p:custDataLst>
          </p:nvPr>
        </p:nvGrpSpPr>
        <p:grpSpPr>
          <a:xfrm>
            <a:off x="-14433" y="0"/>
            <a:ext cx="12372704" cy="6858000"/>
            <a:chOff x="-17318" y="-685800"/>
            <a:chExt cx="14847244" cy="8229600"/>
          </a:xfrm>
        </p:grpSpPr>
        <p:pic>
          <p:nvPicPr>
            <p:cNvPr id="84" name="Imagen 83">
              <a:extLst>
                <a:ext uri="{FF2B5EF4-FFF2-40B4-BE49-F238E27FC236}">
                  <a16:creationId xmlns:a16="http://schemas.microsoft.com/office/drawing/2014/main" id="{56D0C5EC-2EFF-440F-A2C8-03AB0CF48D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5089"/>
            <a:stretch/>
          </p:blipFill>
          <p:spPr>
            <a:xfrm>
              <a:off x="-17318" y="-685800"/>
              <a:ext cx="14647718" cy="8229600"/>
            </a:xfrm>
            <a:prstGeom prst="rect">
              <a:avLst/>
            </a:prstGeom>
          </p:spPr>
        </p:pic>
        <p:sp>
          <p:nvSpPr>
            <p:cNvPr id="85" name="Rounded Rectangle 9">
              <a:extLst>
                <a:ext uri="{FF2B5EF4-FFF2-40B4-BE49-F238E27FC236}">
                  <a16:creationId xmlns:a16="http://schemas.microsoft.com/office/drawing/2014/main" id="{0F8AEAF7-4B99-419E-9823-31F3723420FF}"/>
                </a:ext>
                <a:ext uri="{C183D7F6-B498-43B3-948B-1728B52AA6E4}">
                  <adec:decorative xmlns:adec="http://schemas.microsoft.com/office/drawing/2017/decorative" val="1"/>
                </a:ext>
              </a:extLst>
            </p:cNvPr>
            <p:cNvSpPr/>
            <p:nvPr/>
          </p:nvSpPr>
          <p:spPr>
            <a:xfrm>
              <a:off x="650328" y="368592"/>
              <a:ext cx="13258800" cy="6248400"/>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pic>
          <p:nvPicPr>
            <p:cNvPr id="86" name="Imagen 85">
              <a:extLst>
                <a:ext uri="{FF2B5EF4-FFF2-40B4-BE49-F238E27FC236}">
                  <a16:creationId xmlns:a16="http://schemas.microsoft.com/office/drawing/2014/main" id="{BF217C41-7E1A-4F0C-ACE3-9295039462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2383"/>
            <a:stretch/>
          </p:blipFill>
          <p:spPr>
            <a:xfrm>
              <a:off x="0" y="3414214"/>
              <a:ext cx="14647718" cy="4129586"/>
            </a:xfrm>
            <a:prstGeom prst="rect">
              <a:avLst/>
            </a:prstGeom>
          </p:spPr>
        </p:pic>
        <p:sp>
          <p:nvSpPr>
            <p:cNvPr id="87" name="Round Same Side Corner Rectangle 58">
              <a:extLst>
                <a:ext uri="{FF2B5EF4-FFF2-40B4-BE49-F238E27FC236}">
                  <a16:creationId xmlns:a16="http://schemas.microsoft.com/office/drawing/2014/main" id="{67CC763F-3D95-4D21-8649-3AA8C30784A1}"/>
                </a:ext>
                <a:ext uri="{C183D7F6-B498-43B3-948B-1728B52AA6E4}">
                  <adec:decorative xmlns:adec="http://schemas.microsoft.com/office/drawing/2017/decorative" val="1"/>
                </a:ext>
              </a:extLst>
            </p:cNvPr>
            <p:cNvSpPr/>
            <p:nvPr/>
          </p:nvSpPr>
          <p:spPr>
            <a:xfrm rot="5400000">
              <a:off x="3056232" y="-2870856"/>
              <a:ext cx="836973" cy="6949439"/>
            </a:xfrm>
            <a:prstGeom prst="round2SameRect">
              <a:avLst/>
            </a:prstGeom>
            <a:solidFill>
              <a:schemeClr val="bg1"/>
            </a:solidFill>
            <a:ln>
              <a:noFill/>
            </a:ln>
            <a:effectLst>
              <a:outerShdw blurRad="50800" dist="63500" dir="2700000" algn="tl" rotWithShape="0">
                <a:srgbClr val="0078D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88" name="TextBox 59">
              <a:extLst>
                <a:ext uri="{FF2B5EF4-FFF2-40B4-BE49-F238E27FC236}">
                  <a16:creationId xmlns:a16="http://schemas.microsoft.com/office/drawing/2014/main" id="{17E411C3-4DB2-4521-B6B1-C71645C5A24D}"/>
                </a:ext>
              </a:extLst>
            </p:cNvPr>
            <p:cNvSpPr txBox="1"/>
            <p:nvPr/>
          </p:nvSpPr>
          <p:spPr>
            <a:xfrm>
              <a:off x="262229" y="293965"/>
              <a:ext cx="3823834" cy="295465"/>
            </a:xfrm>
            <a:prstGeom prst="rect">
              <a:avLst/>
            </a:prstGeom>
            <a:noFill/>
          </p:spPr>
          <p:txBody>
            <a:bodyPr wrap="square" rtlCol="0">
              <a:spAutoFit/>
            </a:bodyPr>
            <a:lstStyle/>
            <a:p>
              <a:pPr defTabSz="441756"/>
              <a:r>
                <a:rPr lang="pt-br" sz="1000" b="1" dirty="0">
                  <a:solidFill>
                    <a:prstClr val="black"/>
                  </a:solidFill>
                  <a:latin typeface="Segoe UI" panose="020B0502040204020203" pitchFamily="34" charset="0"/>
                  <a:cs typeface="Segoe UI" panose="020B0502040204020203" pitchFamily="34" charset="0"/>
                </a:rPr>
                <a:t>O panorama geral: como ganhar um contrato</a:t>
              </a:r>
            </a:p>
          </p:txBody>
        </p:sp>
        <p:sp>
          <p:nvSpPr>
            <p:cNvPr id="89" name="TextBox 1">
              <a:extLst>
                <a:ext uri="{FF2B5EF4-FFF2-40B4-BE49-F238E27FC236}">
                  <a16:creationId xmlns:a16="http://schemas.microsoft.com/office/drawing/2014/main" id="{98DB85BD-B1B2-411C-B992-5A47A7135814}"/>
                </a:ext>
              </a:extLst>
            </p:cNvPr>
            <p:cNvSpPr txBox="1"/>
            <p:nvPr/>
          </p:nvSpPr>
          <p:spPr>
            <a:xfrm>
              <a:off x="263458" y="535582"/>
              <a:ext cx="6295478" cy="387798"/>
            </a:xfrm>
            <a:prstGeom prst="rect">
              <a:avLst/>
            </a:prstGeom>
            <a:noFill/>
          </p:spPr>
          <p:txBody>
            <a:bodyPr wrap="square" rtlCol="0">
              <a:spAutoFit/>
            </a:bodyPr>
            <a:lstStyle/>
            <a:p>
              <a:pPr defTabSz="441756">
                <a:tabLst>
                  <a:tab pos="596612" algn="l"/>
                </a:tabLst>
              </a:pPr>
              <a:r>
                <a:rPr lang="pt-br" sz="750" dirty="0" err="1">
                  <a:solidFill>
                    <a:srgbClr val="505050"/>
                  </a:solidFill>
                  <a:latin typeface="Segoe UI" panose="020B0502040204020203" pitchFamily="34" charset="0"/>
                  <a:cs typeface="Segoe UI" panose="020B0502040204020203" pitchFamily="34" charset="0"/>
                </a:rPr>
                <a:t>A VanArsdel é uma pequena empresa com menos de 10 funcionários. Quando tem a chance de lançar um grande cliente, todos devem se unir para criar um edital convincente e completo.</a:t>
              </a:r>
            </a:p>
          </p:txBody>
        </p:sp>
        <p:grpSp>
          <p:nvGrpSpPr>
            <p:cNvPr id="90" name="Grupo 89">
              <a:extLst>
                <a:ext uri="{FF2B5EF4-FFF2-40B4-BE49-F238E27FC236}">
                  <a16:creationId xmlns:a16="http://schemas.microsoft.com/office/drawing/2014/main" id="{F0716743-115D-4585-8021-802C0D02857D}"/>
                </a:ext>
              </a:extLst>
            </p:cNvPr>
            <p:cNvGrpSpPr/>
            <p:nvPr/>
          </p:nvGrpSpPr>
          <p:grpSpPr>
            <a:xfrm>
              <a:off x="11707416" y="175213"/>
              <a:ext cx="3122510" cy="425504"/>
              <a:chOff x="11707416" y="200613"/>
              <a:chExt cx="3122510" cy="425504"/>
            </a:xfrm>
          </p:grpSpPr>
          <p:sp>
            <p:nvSpPr>
              <p:cNvPr id="91" name="Round Same Side Corner Rectangle 61">
                <a:extLst>
                  <a:ext uri="{FF2B5EF4-FFF2-40B4-BE49-F238E27FC236}">
                    <a16:creationId xmlns:a16="http://schemas.microsoft.com/office/drawing/2014/main" id="{215720A2-0298-46F2-AB64-A7E682CCA75E}"/>
                  </a:ext>
                  <a:ext uri="{C183D7F6-B498-43B3-948B-1728B52AA6E4}">
                    <adec:decorative xmlns:adec="http://schemas.microsoft.com/office/drawing/2017/decorative" val="1"/>
                  </a:ext>
                </a:extLst>
              </p:cNvPr>
              <p:cNvSpPr/>
              <p:nvPr/>
            </p:nvSpPr>
            <p:spPr>
              <a:xfrm rot="5400000" flipV="1">
                <a:off x="13122237" y="-899367"/>
                <a:ext cx="425504" cy="2625463"/>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92" name="TextBox 46">
                <a:extLst>
                  <a:ext uri="{FF2B5EF4-FFF2-40B4-BE49-F238E27FC236}">
                    <a16:creationId xmlns:a16="http://schemas.microsoft.com/office/drawing/2014/main" id="{DBF1BA58-AF46-4D87-94DE-4D1BD92FE871}"/>
                  </a:ext>
                  <a:ext uri="{C183D7F6-B498-43B3-948B-1728B52AA6E4}">
                    <adec:decorative xmlns:adec="http://schemas.microsoft.com/office/drawing/2017/decorative" val="0"/>
                  </a:ext>
                </a:extLst>
              </p:cNvPr>
              <p:cNvSpPr txBox="1"/>
              <p:nvPr/>
            </p:nvSpPr>
            <p:spPr>
              <a:xfrm>
                <a:off x="11707416" y="262165"/>
                <a:ext cx="3122510" cy="276998"/>
              </a:xfrm>
              <a:prstGeom prst="rect">
                <a:avLst/>
              </a:prstGeom>
              <a:noFill/>
            </p:spPr>
            <p:txBody>
              <a:bodyPr wrap="square" tIns="0" rIns="0" bIns="0" rtlCol="0">
                <a:spAutoFit/>
              </a:bodyPr>
              <a:lstStyle/>
              <a:p>
                <a:pPr algn="ctr" defTabSz="441756"/>
                <a:r>
                  <a:rPr lang="pt-br" sz="1500" b="1" dirty="0">
                    <a:solidFill>
                      <a:prstClr val="white"/>
                    </a:solidFill>
                    <a:latin typeface="Segoe UI Semibold" panose="020B0502040204020203" pitchFamily="34" charset="0"/>
                    <a:cs typeface="Segoe UI Semibold" panose="020B0502040204020203" pitchFamily="34" charset="0"/>
                  </a:rPr>
                  <a:t>Empresa muito pequena</a:t>
                </a:r>
              </a:p>
            </p:txBody>
          </p:sp>
        </p:grpSp>
      </p:grpSp>
      <p:sp>
        <p:nvSpPr>
          <p:cNvPr id="3" name="Title 2">
            <a:extLst>
              <a:ext uri="{FF2B5EF4-FFF2-40B4-BE49-F238E27FC236}">
                <a16:creationId xmlns:a16="http://schemas.microsoft.com/office/drawing/2014/main" id="{FE9DFD2C-8532-4041-A171-116AB81FE4FF}"/>
              </a:ext>
            </a:extLst>
          </p:cNvPr>
          <p:cNvSpPr>
            <a:spLocks noGrp="1"/>
          </p:cNvSpPr>
          <p:nvPr>
            <p:ph type="title" idx="4294967295"/>
          </p:nvPr>
        </p:nvSpPr>
        <p:spPr>
          <a:xfrm>
            <a:off x="965000" y="1809750"/>
            <a:ext cx="6553576" cy="1112741"/>
          </a:xfrm>
        </p:spPr>
        <p:txBody>
          <a:bodyPr/>
          <a:lstStyle/>
          <a:p>
            <a:pPr marL="6146" marR="0" lvl="0" indent="0" fontAlgn="auto">
              <a:buClrTx/>
              <a:buSzTx/>
              <a:tabLst/>
              <a:defRPr/>
            </a:pPr>
            <a:r>
              <a:rPr lang="pt-br" sz="2250" dirty="0">
                <a:solidFill>
                  <a:srgbClr val="243A5E"/>
                </a:solidFill>
                <a:latin typeface="Segoe UI Semibold" panose="020B0502040204020203" pitchFamily="34" charset="0"/>
                <a:cs typeface="Segoe UI Semibold" panose="020B0502040204020203" pitchFamily="34" charset="0"/>
              </a:rPr>
              <a:t>Mobilidade e trabalho em dispositivos disponíveis</a:t>
            </a:r>
            <a:br>
              <a:rPr dirty="0"/>
            </a:br>
            <a:endParaRPr lang="en-US" sz="2250" dirty="0">
              <a:solidFill>
                <a:srgbClr val="243A5E"/>
              </a:solidFill>
              <a:latin typeface="Segoe UI Semibold" panose="020B0502040204020203" pitchFamily="34" charset="0"/>
              <a:cs typeface="Segoe UI Semibold" panose="020B0502040204020203" pitchFamily="34" charset="0"/>
            </a:endParaRPr>
          </a:p>
        </p:txBody>
      </p:sp>
      <p:sp>
        <p:nvSpPr>
          <p:cNvPr id="8" name="object 15">
            <a:extLst>
              <a:ext uri="{FF2B5EF4-FFF2-40B4-BE49-F238E27FC236}">
                <a16:creationId xmlns:a16="http://schemas.microsoft.com/office/drawing/2014/main" id="{A06264D0-1D4C-C846-A1EB-4BB732F03F82}"/>
              </a:ext>
            </a:extLst>
          </p:cNvPr>
          <p:cNvSpPr txBox="1"/>
          <p:nvPr/>
        </p:nvSpPr>
        <p:spPr>
          <a:xfrm>
            <a:off x="965000" y="2328924"/>
            <a:ext cx="4483710" cy="700124"/>
          </a:xfrm>
          <a:prstGeom prst="rect">
            <a:avLst/>
          </a:prstGeom>
        </p:spPr>
        <p:txBody>
          <a:bodyPr vert="horz" wrap="square" lIns="0" tIns="5838" rIns="0" bIns="0" rtlCol="0">
            <a:spAutoFit/>
          </a:bodyPr>
          <a:lstStyle/>
          <a:p>
            <a:pPr marL="6146" marR="2458" defTabSz="441756">
              <a:lnSpc>
                <a:spcPts val="1083"/>
              </a:lnSpc>
            </a:pPr>
            <a:r>
              <a:rPr lang="pt-br" sz="833" spc="-10" dirty="0">
                <a:solidFill>
                  <a:srgbClr val="243A5E"/>
                </a:solidFill>
                <a:latin typeface="Segoe UI" panose="020B0502040204020203" pitchFamily="34" charset="0"/>
                <a:cs typeface="Segoe UI" panose="020B0502040204020203" pitchFamily="34" charset="0"/>
              </a:rPr>
              <a:t>O orçamento de tecnologia da VanArsdel é apertado – muito apertado. A empresa adoraria poder comprar para todos o seu próprio PC de trabalho, mas ainda não consegue. A empresa pediu aos funcionários que usassem seus próprios PCs ou dispositivos para fazer o trabalho. Miriam, </a:t>
            </a:r>
            <a:br>
              <a:rPr lang="pt-br" sz="833" spc="-10" dirty="0">
                <a:solidFill>
                  <a:srgbClr val="243A5E"/>
                </a:solidFill>
                <a:latin typeface="Segoe UI" panose="020B0502040204020203" pitchFamily="34" charset="0"/>
                <a:cs typeface="Segoe UI" panose="020B0502040204020203" pitchFamily="34" charset="0"/>
              </a:rPr>
            </a:br>
            <a:r>
              <a:rPr lang="pt-br" sz="833" spc="-10" dirty="0">
                <a:solidFill>
                  <a:srgbClr val="243A5E"/>
                </a:solidFill>
                <a:latin typeface="Segoe UI" panose="020B0502040204020203" pitchFamily="34" charset="0"/>
                <a:cs typeface="Segoe UI" panose="020B0502040204020203" pitchFamily="34" charset="0"/>
              </a:rPr>
              <a:t>a proprietária, gosta da flexibilidade da sua equipe usando os próprios dispositivos, mas também quer proteger os detalhes da empresa.</a:t>
            </a:r>
          </a:p>
        </p:txBody>
      </p:sp>
      <p:sp>
        <p:nvSpPr>
          <p:cNvPr id="40" name="Round Same Side Corner Rectangle 39">
            <a:extLst>
              <a:ext uri="{FF2B5EF4-FFF2-40B4-BE49-F238E27FC236}">
                <a16:creationId xmlns:a16="http://schemas.microsoft.com/office/drawing/2014/main" id="{761772E1-4AE6-3F42-906F-3F14AD11B5EC}"/>
              </a:ext>
              <a:ext uri="{C183D7F6-B498-43B3-948B-1728B52AA6E4}">
                <adec:decorative xmlns:adec="http://schemas.microsoft.com/office/drawing/2017/decorative" val="1"/>
              </a:ext>
            </a:extLst>
          </p:cNvPr>
          <p:cNvSpPr/>
          <p:nvPr/>
        </p:nvSpPr>
        <p:spPr>
          <a:xfrm rot="5400000">
            <a:off x="9219646" y="3708853"/>
            <a:ext cx="2116599" cy="1950940"/>
          </a:xfrm>
          <a:prstGeom prst="roundRect">
            <a:avLst>
              <a:gd name="adj" fmla="val 3255"/>
            </a:avLst>
          </a:prstGeom>
          <a:solidFill>
            <a:schemeClr val="bg1"/>
          </a:solidFill>
          <a:ln>
            <a:solidFill>
              <a:schemeClr val="bg1">
                <a:lumMod val="85000"/>
              </a:schemeClr>
            </a:solidFill>
          </a:ln>
          <a:effectLst>
            <a:outerShdw blurRad="190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41" name="object 10">
            <a:extLst>
              <a:ext uri="{FF2B5EF4-FFF2-40B4-BE49-F238E27FC236}">
                <a16:creationId xmlns:a16="http://schemas.microsoft.com/office/drawing/2014/main" id="{CF817D4F-85A8-5C4D-BF28-DC4525ED67A4}"/>
              </a:ext>
              <a:ext uri="{C183D7F6-B498-43B3-948B-1728B52AA6E4}">
                <adec:decorative xmlns:adec="http://schemas.microsoft.com/office/drawing/2017/decorative" val="1"/>
              </a:ext>
            </a:extLst>
          </p:cNvPr>
          <p:cNvSpPr/>
          <p:nvPr/>
        </p:nvSpPr>
        <p:spPr>
          <a:xfrm>
            <a:off x="5208438" y="3626024"/>
            <a:ext cx="1900507" cy="2116600"/>
          </a:xfrm>
          <a:prstGeom prst="roundRect">
            <a:avLst>
              <a:gd name="adj" fmla="val 3341"/>
            </a:avLst>
          </a:prstGeom>
          <a:solidFill>
            <a:schemeClr val="bg1"/>
          </a:solidFill>
          <a:ln>
            <a:solidFill>
              <a:schemeClr val="bg1">
                <a:lumMod val="85000"/>
              </a:schemeClr>
            </a:solidFill>
          </a:ln>
          <a:effectLst>
            <a:outerShdw blurRad="190500" dist="38100" dir="2700000" algn="tl" rotWithShape="0">
              <a:prstClr val="black">
                <a:alpha val="30000"/>
              </a:prstClr>
            </a:outerShdw>
          </a:effectLst>
        </p:spPr>
        <p:txBody>
          <a:bodyPr wrap="square" lIns="0" tIns="0" rIns="0" bIns="0" rtlCol="0"/>
          <a:lstStyle/>
          <a:p>
            <a:pPr defTabSz="441756"/>
            <a:endParaRPr sz="505">
              <a:solidFill>
                <a:prstClr val="black"/>
              </a:solidFill>
              <a:latin typeface="Calibri"/>
            </a:endParaRPr>
          </a:p>
        </p:txBody>
      </p:sp>
      <p:sp>
        <p:nvSpPr>
          <p:cNvPr id="42" name="object 4">
            <a:extLst>
              <a:ext uri="{FF2B5EF4-FFF2-40B4-BE49-F238E27FC236}">
                <a16:creationId xmlns:a16="http://schemas.microsoft.com/office/drawing/2014/main" id="{1499AAE8-1C8B-CD4A-9AC4-6F31F87F256A}"/>
              </a:ext>
              <a:ext uri="{C183D7F6-B498-43B3-948B-1728B52AA6E4}">
                <adec:decorative xmlns:adec="http://schemas.microsoft.com/office/drawing/2017/decorative" val="1"/>
              </a:ext>
            </a:extLst>
          </p:cNvPr>
          <p:cNvSpPr/>
          <p:nvPr/>
        </p:nvSpPr>
        <p:spPr>
          <a:xfrm>
            <a:off x="7237707" y="3626024"/>
            <a:ext cx="1936006" cy="2116600"/>
          </a:xfrm>
          <a:prstGeom prst="roundRect">
            <a:avLst>
              <a:gd name="adj" fmla="val 3280"/>
            </a:avLst>
          </a:prstGeom>
          <a:solidFill>
            <a:srgbClr val="FFFFFF"/>
          </a:solidFill>
          <a:ln>
            <a:solidFill>
              <a:schemeClr val="bg1">
                <a:lumMod val="85000"/>
              </a:schemeClr>
            </a:solidFill>
          </a:ln>
          <a:effectLst>
            <a:outerShdw blurRad="190500" dist="38100" dir="2700000" algn="tl" rotWithShape="0">
              <a:prstClr val="black">
                <a:alpha val="30000"/>
              </a:prstClr>
            </a:outerShdw>
          </a:effectLst>
        </p:spPr>
        <p:txBody>
          <a:bodyPr wrap="square" lIns="0" tIns="0" rIns="0" bIns="0" rtlCol="0"/>
          <a:lstStyle/>
          <a:p>
            <a:pPr defTabSz="441756"/>
            <a:endParaRPr sz="505">
              <a:solidFill>
                <a:prstClr val="black"/>
              </a:solidFill>
              <a:latin typeface="Calibri"/>
            </a:endParaRPr>
          </a:p>
        </p:txBody>
      </p:sp>
      <p:grpSp>
        <p:nvGrpSpPr>
          <p:cNvPr id="9" name="Grupo 8">
            <a:extLst>
              <a:ext uri="{FF2B5EF4-FFF2-40B4-BE49-F238E27FC236}">
                <a16:creationId xmlns:a16="http://schemas.microsoft.com/office/drawing/2014/main" id="{DBF1BE3B-BD08-4EA6-B02C-7FF09AA85F53}"/>
              </a:ext>
              <a:ext uri="{C183D7F6-B498-43B3-948B-1728B52AA6E4}">
                <adec:decorative xmlns:adec="http://schemas.microsoft.com/office/drawing/2017/decorative" val="1"/>
              </a:ext>
            </a:extLst>
          </p:cNvPr>
          <p:cNvGrpSpPr/>
          <p:nvPr/>
        </p:nvGrpSpPr>
        <p:grpSpPr>
          <a:xfrm>
            <a:off x="951165" y="3626024"/>
            <a:ext cx="4129214" cy="2116602"/>
            <a:chOff x="1141398" y="3665429"/>
            <a:chExt cx="4955056" cy="2539922"/>
          </a:xfrm>
          <a:effectLst>
            <a:outerShdw blurRad="190500" dist="38100" dir="2700000" algn="tl" rotWithShape="0">
              <a:prstClr val="black">
                <a:alpha val="30000"/>
              </a:prstClr>
            </a:outerShdw>
          </a:effectLst>
        </p:grpSpPr>
        <p:pic>
          <p:nvPicPr>
            <p:cNvPr id="65" name="Picture 64" descr="Allen, gerente de vendas da VanArsdel, tendo uma conversa.">
              <a:extLst>
                <a:ext uri="{FF2B5EF4-FFF2-40B4-BE49-F238E27FC236}">
                  <a16:creationId xmlns:a16="http://schemas.microsoft.com/office/drawing/2014/main" id="{4DE6D085-96D0-2D48-B80A-D62C7C7F0E83}"/>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141398" y="3665429"/>
              <a:ext cx="2476497" cy="2531917"/>
            </a:xfrm>
            <a:custGeom>
              <a:avLst/>
              <a:gdLst>
                <a:gd name="connsiteX0" fmla="*/ 75137 w 2476497"/>
                <a:gd name="connsiteY0" fmla="*/ 0 h 2531917"/>
                <a:gd name="connsiteX1" fmla="*/ 2476497 w 2476497"/>
                <a:gd name="connsiteY1" fmla="*/ 0 h 2531917"/>
                <a:gd name="connsiteX2" fmla="*/ 2476497 w 2476497"/>
                <a:gd name="connsiteY2" fmla="*/ 2531917 h 2531917"/>
                <a:gd name="connsiteX3" fmla="*/ 75137 w 2476497"/>
                <a:gd name="connsiteY3" fmla="*/ 2531917 h 2531917"/>
                <a:gd name="connsiteX4" fmla="*/ 0 w 2476497"/>
                <a:gd name="connsiteY4" fmla="*/ 2456780 h 2531917"/>
                <a:gd name="connsiteX5" fmla="*/ 0 w 2476497"/>
                <a:gd name="connsiteY5" fmla="*/ 75137 h 2531917"/>
                <a:gd name="connsiteX6" fmla="*/ 75137 w 2476497"/>
                <a:gd name="connsiteY6" fmla="*/ 0 h 253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497" h="2531917">
                  <a:moveTo>
                    <a:pt x="75137" y="0"/>
                  </a:moveTo>
                  <a:lnTo>
                    <a:pt x="2476497" y="0"/>
                  </a:lnTo>
                  <a:lnTo>
                    <a:pt x="2476497" y="2531917"/>
                  </a:lnTo>
                  <a:lnTo>
                    <a:pt x="75137" y="2531917"/>
                  </a:lnTo>
                  <a:cubicBezTo>
                    <a:pt x="33640" y="2531917"/>
                    <a:pt x="0" y="2498277"/>
                    <a:pt x="0" y="2456780"/>
                  </a:cubicBezTo>
                  <a:lnTo>
                    <a:pt x="0" y="75137"/>
                  </a:lnTo>
                  <a:cubicBezTo>
                    <a:pt x="0" y="33640"/>
                    <a:pt x="33640" y="0"/>
                    <a:pt x="75137" y="0"/>
                  </a:cubicBezTo>
                  <a:close/>
                </a:path>
              </a:pathLst>
            </a:custGeom>
          </p:spPr>
        </p:pic>
        <p:sp>
          <p:nvSpPr>
            <p:cNvPr id="44" name="object 10">
              <a:extLst>
                <a:ext uri="{FF2B5EF4-FFF2-40B4-BE49-F238E27FC236}">
                  <a16:creationId xmlns:a16="http://schemas.microsoft.com/office/drawing/2014/main" id="{165506CC-EF16-0741-90AB-69A883982CC7}"/>
                </a:ext>
                <a:ext uri="{C183D7F6-B498-43B3-948B-1728B52AA6E4}">
                  <adec:decorative xmlns:adec="http://schemas.microsoft.com/office/drawing/2017/decorative" val="1"/>
                </a:ext>
              </a:extLst>
            </p:cNvPr>
            <p:cNvSpPr/>
            <p:nvPr/>
          </p:nvSpPr>
          <p:spPr>
            <a:xfrm rot="5400000">
              <a:off x="3556533" y="3665431"/>
              <a:ext cx="2539921" cy="2539920"/>
            </a:xfrm>
            <a:prstGeom prst="round2SameRect">
              <a:avLst>
                <a:gd name="adj1" fmla="val 3601"/>
                <a:gd name="adj2" fmla="val 0"/>
              </a:avLst>
            </a:prstGeom>
            <a:solidFill>
              <a:srgbClr val="FFFFFF"/>
            </a:solidFill>
            <a:ln>
              <a:solidFill>
                <a:schemeClr val="bg1">
                  <a:lumMod val="85000"/>
                </a:schemeClr>
              </a:solidFill>
            </a:ln>
          </p:spPr>
          <p:txBody>
            <a:bodyPr wrap="square" lIns="0" tIns="0" rIns="0" bIns="0" rtlCol="0"/>
            <a:lstStyle/>
            <a:p>
              <a:pPr defTabSz="441756"/>
              <a:endParaRPr sz="505">
                <a:solidFill>
                  <a:prstClr val="black"/>
                </a:solidFill>
                <a:latin typeface="Calibri"/>
              </a:endParaRPr>
            </a:p>
          </p:txBody>
        </p:sp>
      </p:grpSp>
      <p:sp>
        <p:nvSpPr>
          <p:cNvPr id="45" name="object 12">
            <a:extLst>
              <a:ext uri="{FF2B5EF4-FFF2-40B4-BE49-F238E27FC236}">
                <a16:creationId xmlns:a16="http://schemas.microsoft.com/office/drawing/2014/main" id="{8790C9DC-5142-5046-9FCB-10C729493D7C}"/>
              </a:ext>
            </a:extLst>
          </p:cNvPr>
          <p:cNvSpPr txBox="1"/>
          <p:nvPr/>
        </p:nvSpPr>
        <p:spPr>
          <a:xfrm>
            <a:off x="3052802" y="4639001"/>
            <a:ext cx="2012795" cy="345073"/>
          </a:xfrm>
          <a:prstGeom prst="rect">
            <a:avLst/>
          </a:prstGeom>
        </p:spPr>
        <p:txBody>
          <a:bodyPr vert="horz" wrap="square" lIns="190500" tIns="0" rIns="0" bIns="0" rtlCol="0" anchor="t" anchorCtr="0">
            <a:noAutofit/>
          </a:bodyPr>
          <a:lstStyle/>
          <a:p>
            <a:pPr marR="218157" defTabSz="441756">
              <a:lnSpc>
                <a:spcPct val="97000"/>
              </a:lnSpc>
            </a:pPr>
            <a:r>
              <a:rPr lang="pt-br" sz="700" dirty="0">
                <a:solidFill>
                  <a:srgbClr val="505050"/>
                </a:solidFill>
                <a:latin typeface="SegoeUI-Semibold"/>
                <a:cs typeface="SegoeUI-Semibold"/>
              </a:rPr>
              <a:t>Allen é gerente de vendas da VanArsdel. Bem, na verdade, é uma equipe de vendas formada por uma só pessoa. </a:t>
            </a:r>
            <a:br>
              <a:rPr lang="pt-br" sz="700" dirty="0">
                <a:solidFill>
                  <a:srgbClr val="505050"/>
                </a:solidFill>
                <a:latin typeface="SegoeUI-Semibold"/>
                <a:cs typeface="SegoeUI-Semibold"/>
              </a:rPr>
            </a:br>
            <a:r>
              <a:rPr lang="pt-br" sz="700" dirty="0">
                <a:solidFill>
                  <a:srgbClr val="505050"/>
                </a:solidFill>
                <a:latin typeface="SegoeUI-Semibold"/>
                <a:cs typeface="SegoeUI-Semibold"/>
              </a:rPr>
              <a:t>Ele não se importa de usar os próprios dispositivos para fins de trabalho. Como está constantemente indo de um lado para outro em visita a clientes em potencial, ele precisa de acesso consistente aos seus dados de trabalho nos diferentes dispositivos que usa.</a:t>
            </a:r>
          </a:p>
        </p:txBody>
      </p:sp>
      <p:sp>
        <p:nvSpPr>
          <p:cNvPr id="46" name="object 12">
            <a:extLst>
              <a:ext uri="{FF2B5EF4-FFF2-40B4-BE49-F238E27FC236}">
                <a16:creationId xmlns:a16="http://schemas.microsoft.com/office/drawing/2014/main" id="{81BCEC8D-673A-CE47-836B-87C2BD26F485}"/>
              </a:ext>
            </a:extLst>
          </p:cNvPr>
          <p:cNvSpPr txBox="1"/>
          <p:nvPr/>
        </p:nvSpPr>
        <p:spPr>
          <a:xfrm>
            <a:off x="5133642" y="4635058"/>
            <a:ext cx="2104064" cy="580180"/>
          </a:xfrm>
          <a:prstGeom prst="rect">
            <a:avLst/>
          </a:prstGeom>
        </p:spPr>
        <p:txBody>
          <a:bodyPr vert="horz" wrap="square" lIns="190500" tIns="0" rIns="0" bIns="0" rtlCol="0" anchor="t" anchorCtr="0">
            <a:noAutofit/>
          </a:bodyPr>
          <a:lstStyle/>
          <a:p>
            <a:pPr marR="218157" defTabSz="441756">
              <a:lnSpc>
                <a:spcPct val="97000"/>
              </a:lnSpc>
            </a:pPr>
            <a:r>
              <a:rPr lang="pt-br" sz="700" dirty="0">
                <a:solidFill>
                  <a:srgbClr val="505050"/>
                </a:solidFill>
                <a:latin typeface="SegoeUI-Semibold"/>
                <a:cs typeface="SegoeUI-Semibold"/>
              </a:rPr>
              <a:t>Allen será uma parte vital do processo do edital para conquistar o cliente. Ele acabou de comprar um novo dispositivo: um tablet que tem um bom teclado e é leve </a:t>
            </a:r>
            <a:br>
              <a:rPr lang="pt-br" sz="700" dirty="0">
                <a:solidFill>
                  <a:srgbClr val="505050"/>
                </a:solidFill>
                <a:latin typeface="SegoeUI-Semibold"/>
                <a:cs typeface="SegoeUI-Semibold"/>
              </a:rPr>
            </a:br>
            <a:r>
              <a:rPr lang="pt-br" sz="700" dirty="0">
                <a:solidFill>
                  <a:srgbClr val="505050"/>
                </a:solidFill>
                <a:latin typeface="SegoeUI-Semibold"/>
                <a:cs typeface="SegoeUI-Semibold"/>
              </a:rPr>
              <a:t>e conveniente de usar nas reuniões com clientes em potencial. Para ter sucesso nessa apresentação de vendas, ele precisará de acesso a poderosas ferramentas em seu novo dispositivo.</a:t>
            </a:r>
          </a:p>
        </p:txBody>
      </p:sp>
      <p:sp>
        <p:nvSpPr>
          <p:cNvPr id="48" name="object 12">
            <a:extLst>
              <a:ext uri="{FF2B5EF4-FFF2-40B4-BE49-F238E27FC236}">
                <a16:creationId xmlns:a16="http://schemas.microsoft.com/office/drawing/2014/main" id="{23188407-5468-4642-8F61-CB7E15983993}"/>
              </a:ext>
            </a:extLst>
          </p:cNvPr>
          <p:cNvSpPr txBox="1"/>
          <p:nvPr/>
        </p:nvSpPr>
        <p:spPr>
          <a:xfrm>
            <a:off x="7175943" y="4631116"/>
            <a:ext cx="2057272" cy="932841"/>
          </a:xfrm>
          <a:prstGeom prst="rect">
            <a:avLst/>
          </a:prstGeom>
        </p:spPr>
        <p:txBody>
          <a:bodyPr vert="horz" wrap="square" lIns="190500" tIns="0" rIns="0" bIns="0" rtlCol="0" anchor="t" anchorCtr="0">
            <a:noAutofit/>
          </a:bodyPr>
          <a:lstStyle/>
          <a:p>
            <a:pPr marR="218157" defTabSz="441756">
              <a:lnSpc>
                <a:spcPct val="97000"/>
              </a:lnSpc>
            </a:pPr>
            <a:r>
              <a:rPr lang="pt-br" sz="700" dirty="0">
                <a:solidFill>
                  <a:srgbClr val="505050"/>
                </a:solidFill>
                <a:latin typeface="SegoeUI-Semibold"/>
                <a:cs typeface="SegoeUI-Semibold"/>
              </a:rPr>
              <a:t>Miriam, chefe do Allen, envia-lhe um e-mail com um link para o novo Cloud PC configurado. Em poucos momentos, ele tem acesso ao Windows 365, que transmite com segurança a experiência personalizada e completa do PC de Allen para seu tablet, incluindo todos os aplicativos relacionados a CRM e vendas.</a:t>
            </a:r>
          </a:p>
        </p:txBody>
      </p:sp>
      <p:sp>
        <p:nvSpPr>
          <p:cNvPr id="51" name="object 12">
            <a:extLst>
              <a:ext uri="{FF2B5EF4-FFF2-40B4-BE49-F238E27FC236}">
                <a16:creationId xmlns:a16="http://schemas.microsoft.com/office/drawing/2014/main" id="{18C9BC1D-AE8C-3D47-9765-5B4A29A4A8CA}"/>
              </a:ext>
            </a:extLst>
          </p:cNvPr>
          <p:cNvSpPr txBox="1"/>
          <p:nvPr/>
        </p:nvSpPr>
        <p:spPr>
          <a:xfrm>
            <a:off x="9294978" y="4627174"/>
            <a:ext cx="2002397" cy="697733"/>
          </a:xfrm>
          <a:prstGeom prst="rect">
            <a:avLst/>
          </a:prstGeom>
        </p:spPr>
        <p:txBody>
          <a:bodyPr vert="horz" wrap="square" lIns="190500" tIns="0" rIns="0" bIns="0" rtlCol="0" anchor="t" anchorCtr="0">
            <a:noAutofit/>
          </a:bodyPr>
          <a:lstStyle/>
          <a:p>
            <a:pPr marR="218157" defTabSz="441756">
              <a:lnSpc>
                <a:spcPct val="97000"/>
              </a:lnSpc>
            </a:pPr>
            <a:r>
              <a:rPr lang="pt-br" sz="700" dirty="0">
                <a:solidFill>
                  <a:srgbClr val="505050"/>
                </a:solidFill>
                <a:latin typeface="SegoeUI-Semibold"/>
                <a:cs typeface="SegoeUI-Semibold"/>
              </a:rPr>
              <a:t>Agora não importa qual dispositivo pessoal Allen usa no momento para realizar um negócio com o cliente: ele </a:t>
            </a:r>
            <a:br>
              <a:rPr lang="pt-br" sz="700" dirty="0">
                <a:solidFill>
                  <a:srgbClr val="505050"/>
                </a:solidFill>
                <a:latin typeface="SegoeUI-Semibold"/>
                <a:cs typeface="SegoeUI-Semibold"/>
              </a:rPr>
            </a:br>
            <a:r>
              <a:rPr lang="pt-br" sz="700" dirty="0">
                <a:solidFill>
                  <a:srgbClr val="505050"/>
                </a:solidFill>
                <a:latin typeface="SegoeUI-Semibold"/>
                <a:cs typeface="SegoeUI-Semibold"/>
              </a:rPr>
              <a:t>se conecta com segurança ao Cloud PC de sua empresa. </a:t>
            </a:r>
            <a:endParaRPr lang="en-US" sz="700" dirty="0">
              <a:solidFill>
                <a:srgbClr val="505050"/>
              </a:solidFill>
              <a:latin typeface="SegoeUI-Semibold"/>
              <a:cs typeface="SegoeUI-Semibold"/>
            </a:endParaRPr>
          </a:p>
        </p:txBody>
      </p:sp>
      <p:sp>
        <p:nvSpPr>
          <p:cNvPr id="52" name="!!cloud">
            <a:extLst>
              <a:ext uri="{FF2B5EF4-FFF2-40B4-BE49-F238E27FC236}">
                <a16:creationId xmlns:a16="http://schemas.microsoft.com/office/drawing/2014/main" id="{358B6032-7A9A-C240-8FF2-FC244B630FEC}"/>
              </a:ext>
              <a:ext uri="{C183D7F6-B498-43B3-948B-1728B52AA6E4}">
                <adec:decorative xmlns:adec="http://schemas.microsoft.com/office/drawing/2017/decorative" val="1"/>
              </a:ext>
            </a:extLst>
          </p:cNvPr>
          <p:cNvSpPr>
            <a:spLocks noChangeAspect="1"/>
          </p:cNvSpPr>
          <p:nvPr/>
        </p:nvSpPr>
        <p:spPr bwMode="auto">
          <a:xfrm>
            <a:off x="6882150" y="2259113"/>
            <a:ext cx="2571624" cy="1410694"/>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bg1"/>
          </a:solidFill>
          <a:ln w="254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56" name="Oval 55">
            <a:extLst>
              <a:ext uri="{FF2B5EF4-FFF2-40B4-BE49-F238E27FC236}">
                <a16:creationId xmlns:a16="http://schemas.microsoft.com/office/drawing/2014/main" id="{846AB614-7BBA-8F40-AA4E-89E656BE6341}"/>
              </a:ext>
              <a:ext uri="{C183D7F6-B498-43B3-948B-1728B52AA6E4}">
                <adec:decorative xmlns:adec="http://schemas.microsoft.com/office/drawing/2017/decorative" val="1"/>
              </a:ext>
            </a:extLst>
          </p:cNvPr>
          <p:cNvSpPr/>
          <p:nvPr/>
        </p:nvSpPr>
        <p:spPr>
          <a:xfrm>
            <a:off x="6972196" y="3471311"/>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63" name="Oval 62">
            <a:extLst>
              <a:ext uri="{FF2B5EF4-FFF2-40B4-BE49-F238E27FC236}">
                <a16:creationId xmlns:a16="http://schemas.microsoft.com/office/drawing/2014/main" id="{C7ABC12E-BB3C-BF40-B395-5C7ECFA1EB48}"/>
              </a:ext>
              <a:ext uri="{C183D7F6-B498-43B3-948B-1728B52AA6E4}">
                <adec:decorative xmlns:adec="http://schemas.microsoft.com/office/drawing/2017/decorative" val="1"/>
              </a:ext>
            </a:extLst>
          </p:cNvPr>
          <p:cNvSpPr/>
          <p:nvPr/>
        </p:nvSpPr>
        <p:spPr>
          <a:xfrm flipH="1">
            <a:off x="9003222" y="3464961"/>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75" name="Oval 74">
            <a:extLst>
              <a:ext uri="{FF2B5EF4-FFF2-40B4-BE49-F238E27FC236}">
                <a16:creationId xmlns:a16="http://schemas.microsoft.com/office/drawing/2014/main" id="{569A8863-4A3A-464E-85FD-AB5CA0E5B486}"/>
              </a:ext>
              <a:ext uri="{C183D7F6-B498-43B3-948B-1728B52AA6E4}">
                <adec:decorative xmlns:adec="http://schemas.microsoft.com/office/drawing/2017/decorative" val="1"/>
              </a:ext>
            </a:extLst>
          </p:cNvPr>
          <p:cNvSpPr/>
          <p:nvPr/>
        </p:nvSpPr>
        <p:spPr>
          <a:xfrm>
            <a:off x="7966438" y="3465673"/>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57" name="object 30">
            <a:extLst>
              <a:ext uri="{FF2B5EF4-FFF2-40B4-BE49-F238E27FC236}">
                <a16:creationId xmlns:a16="http://schemas.microsoft.com/office/drawing/2014/main" id="{96F075AC-FBA6-BF4B-8CB4-A516A936BEEC}"/>
              </a:ext>
              <a:ext uri="{C183D7F6-B498-43B3-948B-1728B52AA6E4}">
                <adec:decorative xmlns:adec="http://schemas.microsoft.com/office/drawing/2017/decorative" val="1"/>
              </a:ext>
            </a:extLst>
          </p:cNvPr>
          <p:cNvSpPr/>
          <p:nvPr/>
        </p:nvSpPr>
        <p:spPr>
          <a:xfrm rot="2703815">
            <a:off x="7056801" y="3578813"/>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64" name="object 30">
            <a:extLst>
              <a:ext uri="{FF2B5EF4-FFF2-40B4-BE49-F238E27FC236}">
                <a16:creationId xmlns:a16="http://schemas.microsoft.com/office/drawing/2014/main" id="{CE8D7E48-2E3E-FC4C-829D-26D0E852E2F7}"/>
              </a:ext>
              <a:ext uri="{C183D7F6-B498-43B3-948B-1728B52AA6E4}">
                <adec:decorative xmlns:adec="http://schemas.microsoft.com/office/drawing/2017/decorative" val="1"/>
              </a:ext>
            </a:extLst>
          </p:cNvPr>
          <p:cNvSpPr/>
          <p:nvPr/>
        </p:nvSpPr>
        <p:spPr>
          <a:xfrm rot="18896185" flipH="1">
            <a:off x="9087827" y="3572463"/>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66" name="Round Same Side Corner Rectangle 65">
            <a:extLst>
              <a:ext uri="{FF2B5EF4-FFF2-40B4-BE49-F238E27FC236}">
                <a16:creationId xmlns:a16="http://schemas.microsoft.com/office/drawing/2014/main" id="{E126330F-37C5-6F46-955E-1294B6454813}"/>
              </a:ext>
              <a:ext uri="{C183D7F6-B498-43B3-948B-1728B52AA6E4}">
                <adec:decorative xmlns:adec="http://schemas.microsoft.com/office/drawing/2017/decorative" val="1"/>
              </a:ext>
            </a:extLst>
          </p:cNvPr>
          <p:cNvSpPr/>
          <p:nvPr/>
        </p:nvSpPr>
        <p:spPr>
          <a:xfrm rot="5400000">
            <a:off x="1467863" y="4802015"/>
            <a:ext cx="213518" cy="1246911"/>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bIns="0" rtlCol="0" anchor="ctr"/>
          <a:lstStyle/>
          <a:p>
            <a:pPr algn="ctr" defTabSz="441756"/>
            <a:r>
              <a:rPr lang="pt-br" sz="750" b="1">
                <a:solidFill>
                  <a:prstClr val="white"/>
                </a:solidFill>
                <a:latin typeface="Segoe UI" panose="020B0502040204020203" pitchFamily="34" charset="0"/>
                <a:cs typeface="Segoe UI" panose="020B0502040204020203" pitchFamily="34" charset="0"/>
              </a:rPr>
              <a:t>Allen – gerente de vendas</a:t>
            </a:r>
          </a:p>
        </p:txBody>
      </p:sp>
      <p:grpSp>
        <p:nvGrpSpPr>
          <p:cNvPr id="5" name="!!Group 4">
            <a:extLst>
              <a:ext uri="{FF2B5EF4-FFF2-40B4-BE49-F238E27FC236}">
                <a16:creationId xmlns:a16="http://schemas.microsoft.com/office/drawing/2014/main" id="{CDBD9105-3C1A-466B-9CB2-33F5061C5E26}"/>
              </a:ext>
              <a:ext uri="{C183D7F6-B498-43B3-948B-1728B52AA6E4}">
                <adec:decorative xmlns:adec="http://schemas.microsoft.com/office/drawing/2017/decorative" val="1"/>
              </a:ext>
            </a:extLst>
          </p:cNvPr>
          <p:cNvGrpSpPr/>
          <p:nvPr/>
        </p:nvGrpSpPr>
        <p:grpSpPr>
          <a:xfrm>
            <a:off x="5838501" y="3931084"/>
            <a:ext cx="894203" cy="464219"/>
            <a:chOff x="5838501" y="3931084"/>
            <a:chExt cx="894203" cy="464219"/>
          </a:xfrm>
        </p:grpSpPr>
        <p:sp>
          <p:nvSpPr>
            <p:cNvPr id="67" name="Tablet_E70A">
              <a:extLst>
                <a:ext uri="{FF2B5EF4-FFF2-40B4-BE49-F238E27FC236}">
                  <a16:creationId xmlns:a16="http://schemas.microsoft.com/office/drawing/2014/main" id="{A6C493AF-FC56-D04F-AA30-87377117FF7E}"/>
                </a:ext>
                <a:ext uri="{C183D7F6-B498-43B3-948B-1728B52AA6E4}">
                  <adec:decorative xmlns:adec="http://schemas.microsoft.com/office/drawing/2017/decorative" val="1"/>
                </a:ext>
              </a:extLst>
            </p:cNvPr>
            <p:cNvSpPr>
              <a:spLocks noChangeAspect="1" noEditPoints="1"/>
            </p:cNvSpPr>
            <p:nvPr/>
          </p:nvSpPr>
          <p:spPr bwMode="auto">
            <a:xfrm>
              <a:off x="5838501" y="3931084"/>
              <a:ext cx="632370" cy="464219"/>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68" name="keyboard">
              <a:extLst>
                <a:ext uri="{FF2B5EF4-FFF2-40B4-BE49-F238E27FC236}">
                  <a16:creationId xmlns:a16="http://schemas.microsoft.com/office/drawing/2014/main" id="{571973C0-C8FE-D44C-B713-CEA8C3DBA372}"/>
                </a:ext>
                <a:ext uri="{C183D7F6-B498-43B3-948B-1728B52AA6E4}">
                  <adec:decorative xmlns:adec="http://schemas.microsoft.com/office/drawing/2017/decorative" val="1"/>
                </a:ext>
              </a:extLst>
            </p:cNvPr>
            <p:cNvSpPr>
              <a:spLocks noChangeAspect="1" noEditPoints="1"/>
            </p:cNvSpPr>
            <p:nvPr/>
          </p:nvSpPr>
          <p:spPr bwMode="auto">
            <a:xfrm>
              <a:off x="6301446" y="4036316"/>
              <a:ext cx="431258" cy="240998"/>
            </a:xfrm>
            <a:custGeom>
              <a:avLst/>
              <a:gdLst>
                <a:gd name="T0" fmla="*/ 238 w 238"/>
                <a:gd name="T1" fmla="*/ 63 h 133"/>
                <a:gd name="T2" fmla="*/ 238 w 238"/>
                <a:gd name="T3" fmla="*/ 133 h 133"/>
                <a:gd name="T4" fmla="*/ 0 w 238"/>
                <a:gd name="T5" fmla="*/ 133 h 133"/>
                <a:gd name="T6" fmla="*/ 0 w 238"/>
                <a:gd name="T7" fmla="*/ 0 h 133"/>
                <a:gd name="T8" fmla="*/ 238 w 238"/>
                <a:gd name="T9" fmla="*/ 0 h 133"/>
                <a:gd name="T10" fmla="*/ 238 w 238"/>
                <a:gd name="T11" fmla="*/ 63 h 133"/>
                <a:gd name="T12" fmla="*/ 24 w 238"/>
                <a:gd name="T13" fmla="*/ 31 h 133"/>
                <a:gd name="T14" fmla="*/ 41 w 238"/>
                <a:gd name="T15" fmla="*/ 31 h 133"/>
                <a:gd name="T16" fmla="*/ 76 w 238"/>
                <a:gd name="T17" fmla="*/ 66 h 133"/>
                <a:gd name="T18" fmla="*/ 93 w 238"/>
                <a:gd name="T19" fmla="*/ 66 h 133"/>
                <a:gd name="T20" fmla="*/ 110 w 238"/>
                <a:gd name="T21" fmla="*/ 66 h 133"/>
                <a:gd name="T22" fmla="*/ 127 w 238"/>
                <a:gd name="T23" fmla="*/ 66 h 133"/>
                <a:gd name="T24" fmla="*/ 144 w 238"/>
                <a:gd name="T25" fmla="*/ 66 h 133"/>
                <a:gd name="T26" fmla="*/ 161 w 238"/>
                <a:gd name="T27" fmla="*/ 66 h 133"/>
                <a:gd name="T28" fmla="*/ 179 w 238"/>
                <a:gd name="T29" fmla="*/ 66 h 133"/>
                <a:gd name="T30" fmla="*/ 213 w 238"/>
                <a:gd name="T31" fmla="*/ 66 h 133"/>
                <a:gd name="T32" fmla="*/ 24 w 238"/>
                <a:gd name="T33" fmla="*/ 66 h 133"/>
                <a:gd name="T34" fmla="*/ 58 w 238"/>
                <a:gd name="T35" fmla="*/ 66 h 133"/>
                <a:gd name="T36" fmla="*/ 24 w 238"/>
                <a:gd name="T37" fmla="*/ 100 h 133"/>
                <a:gd name="T38" fmla="*/ 58 w 238"/>
                <a:gd name="T39" fmla="*/ 100 h 133"/>
                <a:gd name="T40" fmla="*/ 76 w 238"/>
                <a:gd name="T41" fmla="*/ 100 h 133"/>
                <a:gd name="T42" fmla="*/ 161 w 238"/>
                <a:gd name="T43" fmla="*/ 100 h 133"/>
                <a:gd name="T44" fmla="*/ 179 w 238"/>
                <a:gd name="T45" fmla="*/ 100 h 133"/>
                <a:gd name="T46" fmla="*/ 213 w 238"/>
                <a:gd name="T47" fmla="*/ 100 h 133"/>
                <a:gd name="T48" fmla="*/ 58 w 238"/>
                <a:gd name="T49" fmla="*/ 31 h 133"/>
                <a:gd name="T50" fmla="*/ 76 w 238"/>
                <a:gd name="T51" fmla="*/ 31 h 133"/>
                <a:gd name="T52" fmla="*/ 93 w 238"/>
                <a:gd name="T53" fmla="*/ 31 h 133"/>
                <a:gd name="T54" fmla="*/ 110 w 238"/>
                <a:gd name="T55" fmla="*/ 31 h 133"/>
                <a:gd name="T56" fmla="*/ 127 w 238"/>
                <a:gd name="T57" fmla="*/ 31 h 133"/>
                <a:gd name="T58" fmla="*/ 144 w 238"/>
                <a:gd name="T59" fmla="*/ 31 h 133"/>
                <a:gd name="T60" fmla="*/ 161 w 238"/>
                <a:gd name="T61" fmla="*/ 31 h 133"/>
                <a:gd name="T62" fmla="*/ 179 w 238"/>
                <a:gd name="T63" fmla="*/ 31 h 133"/>
                <a:gd name="T64" fmla="*/ 196 w 238"/>
                <a:gd name="T65" fmla="*/ 31 h 133"/>
                <a:gd name="T66" fmla="*/ 213 w 238"/>
                <a:gd name="T67" fmla="*/ 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8" h="133">
                  <a:moveTo>
                    <a:pt x="238" y="63"/>
                  </a:moveTo>
                  <a:lnTo>
                    <a:pt x="238" y="133"/>
                  </a:lnTo>
                  <a:lnTo>
                    <a:pt x="0" y="133"/>
                  </a:lnTo>
                  <a:lnTo>
                    <a:pt x="0" y="0"/>
                  </a:lnTo>
                  <a:lnTo>
                    <a:pt x="238" y="0"/>
                  </a:lnTo>
                  <a:lnTo>
                    <a:pt x="238" y="63"/>
                  </a:lnTo>
                  <a:moveTo>
                    <a:pt x="24" y="31"/>
                  </a:moveTo>
                  <a:lnTo>
                    <a:pt x="41" y="31"/>
                  </a:lnTo>
                  <a:moveTo>
                    <a:pt x="76" y="66"/>
                  </a:moveTo>
                  <a:lnTo>
                    <a:pt x="93" y="66"/>
                  </a:lnTo>
                  <a:moveTo>
                    <a:pt x="110" y="66"/>
                  </a:moveTo>
                  <a:lnTo>
                    <a:pt x="127" y="66"/>
                  </a:lnTo>
                  <a:moveTo>
                    <a:pt x="144" y="66"/>
                  </a:moveTo>
                  <a:lnTo>
                    <a:pt x="161" y="66"/>
                  </a:lnTo>
                  <a:moveTo>
                    <a:pt x="179" y="66"/>
                  </a:moveTo>
                  <a:lnTo>
                    <a:pt x="213" y="66"/>
                  </a:lnTo>
                  <a:moveTo>
                    <a:pt x="24" y="66"/>
                  </a:moveTo>
                  <a:lnTo>
                    <a:pt x="58" y="66"/>
                  </a:lnTo>
                  <a:moveTo>
                    <a:pt x="24" y="100"/>
                  </a:moveTo>
                  <a:lnTo>
                    <a:pt x="58" y="100"/>
                  </a:lnTo>
                  <a:moveTo>
                    <a:pt x="76" y="100"/>
                  </a:moveTo>
                  <a:lnTo>
                    <a:pt x="161" y="100"/>
                  </a:lnTo>
                  <a:moveTo>
                    <a:pt x="179" y="100"/>
                  </a:moveTo>
                  <a:lnTo>
                    <a:pt x="213" y="100"/>
                  </a:lnTo>
                  <a:moveTo>
                    <a:pt x="58" y="31"/>
                  </a:moveTo>
                  <a:lnTo>
                    <a:pt x="76" y="31"/>
                  </a:lnTo>
                  <a:moveTo>
                    <a:pt x="93" y="31"/>
                  </a:moveTo>
                  <a:lnTo>
                    <a:pt x="110" y="31"/>
                  </a:lnTo>
                  <a:moveTo>
                    <a:pt x="127" y="31"/>
                  </a:moveTo>
                  <a:lnTo>
                    <a:pt x="144" y="31"/>
                  </a:lnTo>
                  <a:moveTo>
                    <a:pt x="161" y="31"/>
                  </a:moveTo>
                  <a:lnTo>
                    <a:pt x="179" y="31"/>
                  </a:lnTo>
                  <a:moveTo>
                    <a:pt x="196" y="31"/>
                  </a:moveTo>
                  <a:lnTo>
                    <a:pt x="213" y="31"/>
                  </a:lnTo>
                </a:path>
              </a:pathLst>
            </a:custGeom>
            <a:solidFill>
              <a:srgbClr val="EEEEEE"/>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grpSp>
      <p:grpSp>
        <p:nvGrpSpPr>
          <p:cNvPr id="4" name="!!Group 3">
            <a:extLst>
              <a:ext uri="{FF2B5EF4-FFF2-40B4-BE49-F238E27FC236}">
                <a16:creationId xmlns:a16="http://schemas.microsoft.com/office/drawing/2014/main" id="{7BA397B2-4CA1-4AC0-B7A6-F5175F9D7300}"/>
              </a:ext>
              <a:ext uri="{C183D7F6-B498-43B3-948B-1728B52AA6E4}">
                <adec:decorative xmlns:adec="http://schemas.microsoft.com/office/drawing/2017/decorative" val="1"/>
              </a:ext>
            </a:extLst>
          </p:cNvPr>
          <p:cNvGrpSpPr/>
          <p:nvPr/>
        </p:nvGrpSpPr>
        <p:grpSpPr>
          <a:xfrm>
            <a:off x="7847220" y="3938085"/>
            <a:ext cx="681241" cy="454161"/>
            <a:chOff x="7847220" y="3938085"/>
            <a:chExt cx="681241" cy="454161"/>
          </a:xfrm>
        </p:grpSpPr>
        <p:sp>
          <p:nvSpPr>
            <p:cNvPr id="61" name="mail">
              <a:extLst>
                <a:ext uri="{FF2B5EF4-FFF2-40B4-BE49-F238E27FC236}">
                  <a16:creationId xmlns:a16="http://schemas.microsoft.com/office/drawing/2014/main" id="{B58DEBA3-F41A-C641-9478-031316A2BB0B}"/>
                </a:ext>
                <a:ext uri="{C183D7F6-B498-43B3-948B-1728B52AA6E4}">
                  <adec:decorative xmlns:adec="http://schemas.microsoft.com/office/drawing/2017/decorative" val="1"/>
                </a:ext>
              </a:extLst>
            </p:cNvPr>
            <p:cNvSpPr>
              <a:spLocks noChangeAspect="1" noEditPoints="1"/>
            </p:cNvSpPr>
            <p:nvPr/>
          </p:nvSpPr>
          <p:spPr bwMode="auto">
            <a:xfrm>
              <a:off x="8095762" y="4044010"/>
              <a:ext cx="184157" cy="110494"/>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74" name="object 18">
              <a:extLst>
                <a:ext uri="{FF2B5EF4-FFF2-40B4-BE49-F238E27FC236}">
                  <a16:creationId xmlns:a16="http://schemas.microsoft.com/office/drawing/2014/main" id="{79D726C3-9D68-2A4A-99BD-8D07D9186AF0}"/>
                </a:ext>
                <a:ext uri="{C183D7F6-B498-43B3-948B-1728B52AA6E4}">
                  <adec:decorative xmlns:adec="http://schemas.microsoft.com/office/drawing/2017/decorative" val="1"/>
                </a:ext>
              </a:extLst>
            </p:cNvPr>
            <p:cNvSpPr/>
            <p:nvPr/>
          </p:nvSpPr>
          <p:spPr>
            <a:xfrm>
              <a:off x="7847220" y="3938085"/>
              <a:ext cx="681241" cy="454161"/>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grpSp>
      <p:sp>
        <p:nvSpPr>
          <p:cNvPr id="78" name="object 30">
            <a:extLst>
              <a:ext uri="{FF2B5EF4-FFF2-40B4-BE49-F238E27FC236}">
                <a16:creationId xmlns:a16="http://schemas.microsoft.com/office/drawing/2014/main" id="{17498BAC-64ED-784B-8195-32942E46D45E}"/>
              </a:ext>
              <a:ext uri="{C183D7F6-B498-43B3-948B-1728B52AA6E4}">
                <adec:decorative xmlns:adec="http://schemas.microsoft.com/office/drawing/2017/decorative" val="1"/>
              </a:ext>
            </a:extLst>
          </p:cNvPr>
          <p:cNvSpPr/>
          <p:nvPr/>
        </p:nvSpPr>
        <p:spPr>
          <a:xfrm>
            <a:off x="8051044" y="3548274"/>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81" name="!!car">
            <a:extLst>
              <a:ext uri="{FF2B5EF4-FFF2-40B4-BE49-F238E27FC236}">
                <a16:creationId xmlns:a16="http://schemas.microsoft.com/office/drawing/2014/main" id="{1021FD1A-9445-3F4E-8316-C97AFBF12EEA}"/>
              </a:ext>
              <a:ext uri="{C183D7F6-B498-43B3-948B-1728B52AA6E4}">
                <adec:decorative xmlns:adec="http://schemas.microsoft.com/office/drawing/2017/decorative" val="1"/>
              </a:ext>
            </a:extLst>
          </p:cNvPr>
          <p:cNvSpPr>
            <a:spLocks noChangeAspect="1" noEditPoints="1"/>
          </p:cNvSpPr>
          <p:nvPr/>
        </p:nvSpPr>
        <p:spPr bwMode="auto">
          <a:xfrm>
            <a:off x="3732545" y="3916835"/>
            <a:ext cx="618026" cy="473583"/>
          </a:xfrm>
          <a:custGeom>
            <a:avLst/>
            <a:gdLst>
              <a:gd name="T0" fmla="*/ 349 w 360"/>
              <a:gd name="T1" fmla="*/ 148 h 276"/>
              <a:gd name="T2" fmla="*/ 349 w 360"/>
              <a:gd name="T3" fmla="*/ 252 h 276"/>
              <a:gd name="T4" fmla="*/ 14 w 360"/>
              <a:gd name="T5" fmla="*/ 252 h 276"/>
              <a:gd name="T6" fmla="*/ 14 w 360"/>
              <a:gd name="T7" fmla="*/ 149 h 276"/>
              <a:gd name="T8" fmla="*/ 51 w 360"/>
              <a:gd name="T9" fmla="*/ 43 h 276"/>
              <a:gd name="T10" fmla="*/ 94 w 360"/>
              <a:gd name="T11" fmla="*/ 0 h 276"/>
              <a:gd name="T12" fmla="*/ 268 w 360"/>
              <a:gd name="T13" fmla="*/ 0 h 276"/>
              <a:gd name="T14" fmla="*/ 311 w 360"/>
              <a:gd name="T15" fmla="*/ 43 h 276"/>
              <a:gd name="T16" fmla="*/ 349 w 360"/>
              <a:gd name="T17" fmla="*/ 148 h 276"/>
              <a:gd name="T18" fmla="*/ 77 w 360"/>
              <a:gd name="T19" fmla="*/ 174 h 276"/>
              <a:gd name="T20" fmla="*/ 91 w 360"/>
              <a:gd name="T21" fmla="*/ 160 h 276"/>
              <a:gd name="T22" fmla="*/ 77 w 360"/>
              <a:gd name="T23" fmla="*/ 145 h 276"/>
              <a:gd name="T24" fmla="*/ 63 w 360"/>
              <a:gd name="T25" fmla="*/ 160 h 276"/>
              <a:gd name="T26" fmla="*/ 77 w 360"/>
              <a:gd name="T27" fmla="*/ 174 h 276"/>
              <a:gd name="T28" fmla="*/ 14 w 360"/>
              <a:gd name="T29" fmla="*/ 252 h 276"/>
              <a:gd name="T30" fmla="*/ 14 w 360"/>
              <a:gd name="T31" fmla="*/ 260 h 276"/>
              <a:gd name="T32" fmla="*/ 30 w 360"/>
              <a:gd name="T33" fmla="*/ 276 h 276"/>
              <a:gd name="T34" fmla="*/ 50 w 360"/>
              <a:gd name="T35" fmla="*/ 276 h 276"/>
              <a:gd name="T36" fmla="*/ 67 w 360"/>
              <a:gd name="T37" fmla="*/ 260 h 276"/>
              <a:gd name="T38" fmla="*/ 67 w 360"/>
              <a:gd name="T39" fmla="*/ 252 h 276"/>
              <a:gd name="T40" fmla="*/ 295 w 360"/>
              <a:gd name="T41" fmla="*/ 252 h 276"/>
              <a:gd name="T42" fmla="*/ 295 w 360"/>
              <a:gd name="T43" fmla="*/ 260 h 276"/>
              <a:gd name="T44" fmla="*/ 312 w 360"/>
              <a:gd name="T45" fmla="*/ 276 h 276"/>
              <a:gd name="T46" fmla="*/ 332 w 360"/>
              <a:gd name="T47" fmla="*/ 276 h 276"/>
              <a:gd name="T48" fmla="*/ 349 w 360"/>
              <a:gd name="T49" fmla="*/ 260 h 276"/>
              <a:gd name="T50" fmla="*/ 349 w 360"/>
              <a:gd name="T51" fmla="*/ 252 h 276"/>
              <a:gd name="T52" fmla="*/ 283 w 360"/>
              <a:gd name="T53" fmla="*/ 174 h 276"/>
              <a:gd name="T54" fmla="*/ 297 w 360"/>
              <a:gd name="T55" fmla="*/ 160 h 276"/>
              <a:gd name="T56" fmla="*/ 283 w 360"/>
              <a:gd name="T57" fmla="*/ 145 h 276"/>
              <a:gd name="T58" fmla="*/ 268 w 360"/>
              <a:gd name="T59" fmla="*/ 160 h 276"/>
              <a:gd name="T60" fmla="*/ 283 w 360"/>
              <a:gd name="T61" fmla="*/ 174 h 276"/>
              <a:gd name="T62" fmla="*/ 245 w 360"/>
              <a:gd name="T63" fmla="*/ 252 h 276"/>
              <a:gd name="T64" fmla="*/ 245 w 360"/>
              <a:gd name="T65" fmla="*/ 222 h 276"/>
              <a:gd name="T66" fmla="*/ 229 w 360"/>
              <a:gd name="T67" fmla="*/ 197 h 276"/>
              <a:gd name="T68" fmla="*/ 133 w 360"/>
              <a:gd name="T69" fmla="*/ 197 h 276"/>
              <a:gd name="T70" fmla="*/ 117 w 360"/>
              <a:gd name="T71" fmla="*/ 222 h 276"/>
              <a:gd name="T72" fmla="*/ 117 w 360"/>
              <a:gd name="T73" fmla="*/ 252 h 276"/>
              <a:gd name="T74" fmla="*/ 0 w 360"/>
              <a:gd name="T75" fmla="*/ 75 h 276"/>
              <a:gd name="T76" fmla="*/ 16 w 360"/>
              <a:gd name="T77" fmla="*/ 75 h 276"/>
              <a:gd name="T78" fmla="*/ 32 w 360"/>
              <a:gd name="T79" fmla="*/ 96 h 276"/>
              <a:gd name="T80" fmla="*/ 330 w 360"/>
              <a:gd name="T81" fmla="*/ 96 h 276"/>
              <a:gd name="T82" fmla="*/ 345 w 360"/>
              <a:gd name="T83" fmla="*/ 75 h 276"/>
              <a:gd name="T84" fmla="*/ 360 w 360"/>
              <a:gd name="T85" fmla="*/ 7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0" h="276">
                <a:moveTo>
                  <a:pt x="349" y="148"/>
                </a:moveTo>
                <a:cubicBezTo>
                  <a:pt x="349" y="252"/>
                  <a:pt x="349" y="252"/>
                  <a:pt x="349" y="252"/>
                </a:cubicBezTo>
                <a:cubicBezTo>
                  <a:pt x="14" y="252"/>
                  <a:pt x="14" y="252"/>
                  <a:pt x="14" y="252"/>
                </a:cubicBezTo>
                <a:cubicBezTo>
                  <a:pt x="14" y="149"/>
                  <a:pt x="14" y="149"/>
                  <a:pt x="14" y="149"/>
                </a:cubicBezTo>
                <a:cubicBezTo>
                  <a:pt x="51" y="43"/>
                  <a:pt x="51" y="43"/>
                  <a:pt x="51" y="43"/>
                </a:cubicBezTo>
                <a:cubicBezTo>
                  <a:pt x="59" y="19"/>
                  <a:pt x="70" y="0"/>
                  <a:pt x="94" y="0"/>
                </a:cubicBezTo>
                <a:cubicBezTo>
                  <a:pt x="268" y="0"/>
                  <a:pt x="268" y="0"/>
                  <a:pt x="268" y="0"/>
                </a:cubicBezTo>
                <a:cubicBezTo>
                  <a:pt x="292" y="0"/>
                  <a:pt x="304" y="19"/>
                  <a:pt x="311" y="43"/>
                </a:cubicBezTo>
                <a:lnTo>
                  <a:pt x="349" y="148"/>
                </a:lnTo>
                <a:close/>
                <a:moveTo>
                  <a:pt x="77" y="174"/>
                </a:moveTo>
                <a:cubicBezTo>
                  <a:pt x="85" y="174"/>
                  <a:pt x="91" y="167"/>
                  <a:pt x="91" y="160"/>
                </a:cubicBezTo>
                <a:cubicBezTo>
                  <a:pt x="91" y="152"/>
                  <a:pt x="85" y="145"/>
                  <a:pt x="77" y="145"/>
                </a:cubicBezTo>
                <a:cubicBezTo>
                  <a:pt x="69" y="145"/>
                  <a:pt x="63" y="152"/>
                  <a:pt x="63" y="160"/>
                </a:cubicBezTo>
                <a:cubicBezTo>
                  <a:pt x="63" y="167"/>
                  <a:pt x="69" y="174"/>
                  <a:pt x="77" y="174"/>
                </a:cubicBezTo>
                <a:close/>
                <a:moveTo>
                  <a:pt x="14" y="252"/>
                </a:moveTo>
                <a:cubicBezTo>
                  <a:pt x="14" y="260"/>
                  <a:pt x="14" y="260"/>
                  <a:pt x="14" y="260"/>
                </a:cubicBezTo>
                <a:cubicBezTo>
                  <a:pt x="14" y="269"/>
                  <a:pt x="21" y="276"/>
                  <a:pt x="30" y="276"/>
                </a:cubicBezTo>
                <a:cubicBezTo>
                  <a:pt x="50" y="276"/>
                  <a:pt x="50" y="276"/>
                  <a:pt x="50" y="276"/>
                </a:cubicBezTo>
                <a:cubicBezTo>
                  <a:pt x="59" y="276"/>
                  <a:pt x="67" y="269"/>
                  <a:pt x="67" y="260"/>
                </a:cubicBezTo>
                <a:cubicBezTo>
                  <a:pt x="67" y="252"/>
                  <a:pt x="67" y="252"/>
                  <a:pt x="67" y="252"/>
                </a:cubicBezTo>
                <a:moveTo>
                  <a:pt x="295" y="252"/>
                </a:moveTo>
                <a:cubicBezTo>
                  <a:pt x="295" y="260"/>
                  <a:pt x="295" y="260"/>
                  <a:pt x="295" y="260"/>
                </a:cubicBezTo>
                <a:cubicBezTo>
                  <a:pt x="295" y="269"/>
                  <a:pt x="303" y="276"/>
                  <a:pt x="312" y="276"/>
                </a:cubicBezTo>
                <a:cubicBezTo>
                  <a:pt x="332" y="276"/>
                  <a:pt x="332" y="276"/>
                  <a:pt x="332" y="276"/>
                </a:cubicBezTo>
                <a:cubicBezTo>
                  <a:pt x="341" y="276"/>
                  <a:pt x="349" y="269"/>
                  <a:pt x="349" y="260"/>
                </a:cubicBezTo>
                <a:cubicBezTo>
                  <a:pt x="349" y="252"/>
                  <a:pt x="349" y="252"/>
                  <a:pt x="349" y="252"/>
                </a:cubicBezTo>
                <a:moveTo>
                  <a:pt x="283" y="174"/>
                </a:moveTo>
                <a:cubicBezTo>
                  <a:pt x="290" y="174"/>
                  <a:pt x="297" y="167"/>
                  <a:pt x="297" y="160"/>
                </a:cubicBezTo>
                <a:cubicBezTo>
                  <a:pt x="297" y="152"/>
                  <a:pt x="290" y="145"/>
                  <a:pt x="283" y="145"/>
                </a:cubicBezTo>
                <a:cubicBezTo>
                  <a:pt x="275" y="145"/>
                  <a:pt x="268" y="152"/>
                  <a:pt x="268" y="160"/>
                </a:cubicBezTo>
                <a:cubicBezTo>
                  <a:pt x="268" y="167"/>
                  <a:pt x="275" y="174"/>
                  <a:pt x="283" y="174"/>
                </a:cubicBezTo>
                <a:close/>
                <a:moveTo>
                  <a:pt x="245" y="252"/>
                </a:moveTo>
                <a:cubicBezTo>
                  <a:pt x="245" y="222"/>
                  <a:pt x="245" y="222"/>
                  <a:pt x="245" y="222"/>
                </a:cubicBezTo>
                <a:cubicBezTo>
                  <a:pt x="229" y="197"/>
                  <a:pt x="229" y="197"/>
                  <a:pt x="229" y="197"/>
                </a:cubicBezTo>
                <a:cubicBezTo>
                  <a:pt x="133" y="197"/>
                  <a:pt x="133" y="197"/>
                  <a:pt x="133" y="197"/>
                </a:cubicBezTo>
                <a:cubicBezTo>
                  <a:pt x="117" y="222"/>
                  <a:pt x="117" y="222"/>
                  <a:pt x="117" y="222"/>
                </a:cubicBezTo>
                <a:cubicBezTo>
                  <a:pt x="117" y="252"/>
                  <a:pt x="117" y="252"/>
                  <a:pt x="117" y="252"/>
                </a:cubicBezTo>
                <a:moveTo>
                  <a:pt x="0" y="75"/>
                </a:moveTo>
                <a:cubicBezTo>
                  <a:pt x="16" y="75"/>
                  <a:pt x="16" y="75"/>
                  <a:pt x="16" y="75"/>
                </a:cubicBezTo>
                <a:cubicBezTo>
                  <a:pt x="32" y="96"/>
                  <a:pt x="32" y="96"/>
                  <a:pt x="32" y="96"/>
                </a:cubicBezTo>
                <a:cubicBezTo>
                  <a:pt x="330" y="96"/>
                  <a:pt x="330" y="96"/>
                  <a:pt x="330" y="96"/>
                </a:cubicBezTo>
                <a:cubicBezTo>
                  <a:pt x="345" y="75"/>
                  <a:pt x="345" y="75"/>
                  <a:pt x="345" y="75"/>
                </a:cubicBezTo>
                <a:cubicBezTo>
                  <a:pt x="360" y="75"/>
                  <a:pt x="360" y="75"/>
                  <a:pt x="360" y="75"/>
                </a:cubicBez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grpSp>
        <p:nvGrpSpPr>
          <p:cNvPr id="2" name="Group 1">
            <a:extLst>
              <a:ext uri="{FF2B5EF4-FFF2-40B4-BE49-F238E27FC236}">
                <a16:creationId xmlns:a16="http://schemas.microsoft.com/office/drawing/2014/main" id="{C552EAC9-671B-4EDF-B96D-2939993AE74B}"/>
              </a:ext>
              <a:ext uri="{C183D7F6-B498-43B3-948B-1728B52AA6E4}">
                <adec:decorative xmlns:adec="http://schemas.microsoft.com/office/drawing/2017/decorative" val="1"/>
              </a:ext>
            </a:extLst>
          </p:cNvPr>
          <p:cNvGrpSpPr/>
          <p:nvPr/>
        </p:nvGrpSpPr>
        <p:grpSpPr>
          <a:xfrm>
            <a:off x="9593720" y="3919850"/>
            <a:ext cx="1295217" cy="581495"/>
            <a:chOff x="9593720" y="3919850"/>
            <a:chExt cx="1295217" cy="581495"/>
          </a:xfrm>
        </p:grpSpPr>
        <p:grpSp>
          <p:nvGrpSpPr>
            <p:cNvPr id="49" name="Group 48">
              <a:extLst>
                <a:ext uri="{FF2B5EF4-FFF2-40B4-BE49-F238E27FC236}">
                  <a16:creationId xmlns:a16="http://schemas.microsoft.com/office/drawing/2014/main" id="{DB9C9BBB-2D60-DD40-8EE4-0E2F8FE1D1CC}"/>
                </a:ext>
                <a:ext uri="{C183D7F6-B498-43B3-948B-1728B52AA6E4}">
                  <adec:decorative xmlns:adec="http://schemas.microsoft.com/office/drawing/2017/decorative" val="1"/>
                </a:ext>
              </a:extLst>
            </p:cNvPr>
            <p:cNvGrpSpPr/>
            <p:nvPr/>
          </p:nvGrpSpPr>
          <p:grpSpPr>
            <a:xfrm>
              <a:off x="9593720" y="3924918"/>
              <a:ext cx="668188" cy="445458"/>
              <a:chOff x="6695776" y="3914998"/>
              <a:chExt cx="711294" cy="474196"/>
            </a:xfrm>
          </p:grpSpPr>
          <p:sp>
            <p:nvSpPr>
              <p:cNvPr id="50" name="object 18">
                <a:extLst>
                  <a:ext uri="{FF2B5EF4-FFF2-40B4-BE49-F238E27FC236}">
                    <a16:creationId xmlns:a16="http://schemas.microsoft.com/office/drawing/2014/main" id="{EBA22F20-5DC3-B549-8683-7F612001F880}"/>
                  </a:ext>
                  <a:ext uri="{C183D7F6-B498-43B3-948B-1728B52AA6E4}">
                    <adec:decorative xmlns:adec="http://schemas.microsoft.com/office/drawing/2017/decorative" val="1"/>
                  </a:ext>
                </a:extLst>
              </p:cNvPr>
              <p:cNvSpPr/>
              <p:nvPr/>
            </p:nvSpPr>
            <p:spPr>
              <a:xfrm>
                <a:off x="6695776" y="3914998"/>
                <a:ext cx="711294" cy="474196"/>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53" name="Browser_4">
                <a:extLst>
                  <a:ext uri="{FF2B5EF4-FFF2-40B4-BE49-F238E27FC236}">
                    <a16:creationId xmlns:a16="http://schemas.microsoft.com/office/drawing/2014/main" id="{7D242515-5BE8-8E4F-876E-3064AD358854}"/>
                  </a:ext>
                  <a:ext uri="{C183D7F6-B498-43B3-948B-1728B52AA6E4}">
                    <adec:decorative xmlns:adec="http://schemas.microsoft.com/office/drawing/2017/decorative" val="1"/>
                  </a:ext>
                </a:extLst>
              </p:cNvPr>
              <p:cNvSpPr>
                <a:spLocks noChangeAspect="1" noEditPoints="1"/>
              </p:cNvSpPr>
              <p:nvPr/>
            </p:nvSpPr>
            <p:spPr bwMode="auto">
              <a:xfrm>
                <a:off x="6903373" y="3972615"/>
                <a:ext cx="296101" cy="219134"/>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
          <p:nvSpPr>
            <p:cNvPr id="54" name="Website">
              <a:extLst>
                <a:ext uri="{FF2B5EF4-FFF2-40B4-BE49-F238E27FC236}">
                  <a16:creationId xmlns:a16="http://schemas.microsoft.com/office/drawing/2014/main" id="{E3EED5E4-559A-6848-AEBD-631DB61640EC}"/>
                </a:ext>
                <a:ext uri="{C183D7F6-B498-43B3-948B-1728B52AA6E4}">
                  <adec:decorative xmlns:adec="http://schemas.microsoft.com/office/drawing/2017/decorative" val="1"/>
                </a:ext>
              </a:extLst>
            </p:cNvPr>
            <p:cNvSpPr>
              <a:spLocks noChangeAspect="1" noEditPoints="1"/>
            </p:cNvSpPr>
            <p:nvPr/>
          </p:nvSpPr>
          <p:spPr bwMode="auto">
            <a:xfrm>
              <a:off x="10438043" y="3971074"/>
              <a:ext cx="278467" cy="243998"/>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55" name="Tablet_E70A">
              <a:extLst>
                <a:ext uri="{FF2B5EF4-FFF2-40B4-BE49-F238E27FC236}">
                  <a16:creationId xmlns:a16="http://schemas.microsoft.com/office/drawing/2014/main" id="{25BB7358-2C06-EB43-BD78-B6012A2750CD}"/>
                </a:ext>
                <a:ext uri="{C183D7F6-B498-43B3-948B-1728B52AA6E4}">
                  <adec:decorative xmlns:adec="http://schemas.microsoft.com/office/drawing/2017/decorative" val="1"/>
                </a:ext>
              </a:extLst>
            </p:cNvPr>
            <p:cNvSpPr>
              <a:spLocks noChangeAspect="1" noEditPoints="1"/>
            </p:cNvSpPr>
            <p:nvPr/>
          </p:nvSpPr>
          <p:spPr bwMode="auto">
            <a:xfrm>
              <a:off x="10271829" y="3919850"/>
              <a:ext cx="617108" cy="453015"/>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58" name="CellPhone_E8EA">
              <a:extLst>
                <a:ext uri="{FF2B5EF4-FFF2-40B4-BE49-F238E27FC236}">
                  <a16:creationId xmlns:a16="http://schemas.microsoft.com/office/drawing/2014/main" id="{E813D77E-56CE-5B4E-9809-A0E75021EF94}"/>
                </a:ext>
                <a:ext uri="{C183D7F6-B498-43B3-948B-1728B52AA6E4}">
                  <adec:decorative xmlns:adec="http://schemas.microsoft.com/office/drawing/2017/decorative" val="1"/>
                </a:ext>
              </a:extLst>
            </p:cNvPr>
            <p:cNvSpPr>
              <a:spLocks noChangeAspect="1" noEditPoints="1"/>
            </p:cNvSpPr>
            <p:nvPr/>
          </p:nvSpPr>
          <p:spPr bwMode="auto">
            <a:xfrm>
              <a:off x="10127038" y="4058592"/>
              <a:ext cx="265695" cy="442753"/>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solidFill>
              <a:srgbClr val="EEEEEE"/>
            </a:solidFill>
            <a:ln w="254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62" name="GenericApp_EB3B">
              <a:extLst>
                <a:ext uri="{FF2B5EF4-FFF2-40B4-BE49-F238E27FC236}">
                  <a16:creationId xmlns:a16="http://schemas.microsoft.com/office/drawing/2014/main" id="{89D234F0-7F03-4A43-B520-497AFB24D53B}"/>
                </a:ext>
                <a:ext uri="{C183D7F6-B498-43B3-948B-1728B52AA6E4}">
                  <adec:decorative xmlns:adec="http://schemas.microsoft.com/office/drawing/2017/decorative" val="1"/>
                </a:ext>
              </a:extLst>
            </p:cNvPr>
            <p:cNvSpPr>
              <a:spLocks noChangeAspect="1" noEditPoints="1"/>
            </p:cNvSpPr>
            <p:nvPr/>
          </p:nvSpPr>
          <p:spPr bwMode="auto">
            <a:xfrm>
              <a:off x="10169622" y="4147922"/>
              <a:ext cx="180529" cy="14448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27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
        <p:nvSpPr>
          <p:cNvPr id="69" name="globe_2">
            <a:extLst>
              <a:ext uri="{FF2B5EF4-FFF2-40B4-BE49-F238E27FC236}">
                <a16:creationId xmlns:a16="http://schemas.microsoft.com/office/drawing/2014/main" id="{4D8DF71E-E1CC-8447-BF0D-620092A78D7A}"/>
              </a:ext>
              <a:ext uri="{C183D7F6-B498-43B3-948B-1728B52AA6E4}">
                <adec:decorative xmlns:adec="http://schemas.microsoft.com/office/drawing/2017/decorative" val="1"/>
              </a:ext>
            </a:extLst>
          </p:cNvPr>
          <p:cNvSpPr>
            <a:spLocks noChangeAspect="1" noEditPoints="1"/>
          </p:cNvSpPr>
          <p:nvPr/>
        </p:nvSpPr>
        <p:spPr bwMode="auto">
          <a:xfrm>
            <a:off x="7779399" y="2440117"/>
            <a:ext cx="771532" cy="771532"/>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28194" cap="flat">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grpSp>
        <p:nvGrpSpPr>
          <p:cNvPr id="7" name="Group 6">
            <a:extLst>
              <a:ext uri="{FF2B5EF4-FFF2-40B4-BE49-F238E27FC236}">
                <a16:creationId xmlns:a16="http://schemas.microsoft.com/office/drawing/2014/main" id="{958140FD-E14A-49E5-BB2E-BE719EFB8CD0}"/>
              </a:ext>
              <a:ext uri="{C183D7F6-B498-43B3-948B-1728B52AA6E4}">
                <adec:decorative xmlns:adec="http://schemas.microsoft.com/office/drawing/2017/decorative" val="1"/>
              </a:ext>
            </a:extLst>
          </p:cNvPr>
          <p:cNvGrpSpPr/>
          <p:nvPr/>
        </p:nvGrpSpPr>
        <p:grpSpPr>
          <a:xfrm>
            <a:off x="7518576" y="3083279"/>
            <a:ext cx="1344793" cy="289263"/>
            <a:chOff x="7518576" y="3083279"/>
            <a:chExt cx="1344793" cy="289263"/>
          </a:xfrm>
        </p:grpSpPr>
        <p:sp>
          <p:nvSpPr>
            <p:cNvPr id="70" name="Rectangle 69">
              <a:extLst>
                <a:ext uri="{FF2B5EF4-FFF2-40B4-BE49-F238E27FC236}">
                  <a16:creationId xmlns:a16="http://schemas.microsoft.com/office/drawing/2014/main" id="{F2AA2FD7-E1FA-CB4D-A596-2485C40C3E41}"/>
                </a:ext>
                <a:ext uri="{C183D7F6-B498-43B3-948B-1728B52AA6E4}">
                  <adec:decorative xmlns:adec="http://schemas.microsoft.com/office/drawing/2017/decorative" val="1"/>
                </a:ext>
              </a:extLst>
            </p:cNvPr>
            <p:cNvSpPr/>
            <p:nvPr/>
          </p:nvSpPr>
          <p:spPr>
            <a:xfrm>
              <a:off x="7518576" y="3083279"/>
              <a:ext cx="384864" cy="289263"/>
            </a:xfrm>
            <a:prstGeom prst="rect">
              <a:avLst/>
            </a:prstGeom>
            <a:solidFill>
              <a:srgbClr val="EEEEEE"/>
            </a:solidFill>
            <a:ln w="25400">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71" name="Rectangle 70">
              <a:extLst>
                <a:ext uri="{FF2B5EF4-FFF2-40B4-BE49-F238E27FC236}">
                  <a16:creationId xmlns:a16="http://schemas.microsoft.com/office/drawing/2014/main" id="{7AAB5322-8BA3-7C40-9887-FE205174C33C}"/>
                </a:ext>
                <a:ext uri="{C183D7F6-B498-43B3-948B-1728B52AA6E4}">
                  <adec:decorative xmlns:adec="http://schemas.microsoft.com/office/drawing/2017/decorative" val="1"/>
                </a:ext>
              </a:extLst>
            </p:cNvPr>
            <p:cNvSpPr/>
            <p:nvPr/>
          </p:nvSpPr>
          <p:spPr>
            <a:xfrm>
              <a:off x="7995242" y="3083279"/>
              <a:ext cx="384864" cy="289263"/>
            </a:xfrm>
            <a:prstGeom prst="rect">
              <a:avLst/>
            </a:prstGeom>
            <a:solidFill>
              <a:srgbClr val="EEEEEE"/>
            </a:solidFill>
            <a:ln w="25400">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72" name="Rectangle 71">
              <a:extLst>
                <a:ext uri="{FF2B5EF4-FFF2-40B4-BE49-F238E27FC236}">
                  <a16:creationId xmlns:a16="http://schemas.microsoft.com/office/drawing/2014/main" id="{941E76CC-09EB-BC45-A305-7BE56EFC7B9A}"/>
                </a:ext>
                <a:ext uri="{C183D7F6-B498-43B3-948B-1728B52AA6E4}">
                  <adec:decorative xmlns:adec="http://schemas.microsoft.com/office/drawing/2017/decorative" val="1"/>
                </a:ext>
              </a:extLst>
            </p:cNvPr>
            <p:cNvSpPr/>
            <p:nvPr/>
          </p:nvSpPr>
          <p:spPr>
            <a:xfrm>
              <a:off x="8478505" y="3083279"/>
              <a:ext cx="384864" cy="289263"/>
            </a:xfrm>
            <a:prstGeom prst="rect">
              <a:avLst/>
            </a:prstGeom>
            <a:solidFill>
              <a:srgbClr val="EEEEEE"/>
            </a:solidFill>
            <a:ln w="25400">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73" name="Website">
              <a:extLst>
                <a:ext uri="{FF2B5EF4-FFF2-40B4-BE49-F238E27FC236}">
                  <a16:creationId xmlns:a16="http://schemas.microsoft.com/office/drawing/2014/main" id="{35139BA8-3F01-8148-A463-47DCB85E3222}"/>
                </a:ext>
                <a:ext uri="{C183D7F6-B498-43B3-948B-1728B52AA6E4}">
                  <adec:decorative xmlns:adec="http://schemas.microsoft.com/office/drawing/2017/decorative" val="1"/>
                </a:ext>
              </a:extLst>
            </p:cNvPr>
            <p:cNvSpPr>
              <a:spLocks noChangeAspect="1" noEditPoints="1"/>
            </p:cNvSpPr>
            <p:nvPr/>
          </p:nvSpPr>
          <p:spPr bwMode="auto">
            <a:xfrm>
              <a:off x="8568706" y="3137249"/>
              <a:ext cx="206940" cy="181324"/>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solidFill>
              <a:schemeClr val="bg1"/>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76" name="Browser_4">
              <a:extLst>
                <a:ext uri="{FF2B5EF4-FFF2-40B4-BE49-F238E27FC236}">
                  <a16:creationId xmlns:a16="http://schemas.microsoft.com/office/drawing/2014/main" id="{B998A0F2-28CE-C546-BD11-E5E8BFF3AF80}"/>
                </a:ext>
                <a:ext uri="{C183D7F6-B498-43B3-948B-1728B52AA6E4}">
                  <adec:decorative xmlns:adec="http://schemas.microsoft.com/office/drawing/2017/decorative" val="1"/>
                </a:ext>
              </a:extLst>
            </p:cNvPr>
            <p:cNvSpPr>
              <a:spLocks noChangeAspect="1" noEditPoints="1"/>
            </p:cNvSpPr>
            <p:nvPr/>
          </p:nvSpPr>
          <p:spPr bwMode="auto">
            <a:xfrm>
              <a:off x="7583832" y="3136231"/>
              <a:ext cx="238093" cy="176203"/>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solidFill>
              <a:schemeClr val="bg1"/>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77" name="GenericApp_EB3B">
              <a:extLst>
                <a:ext uri="{FF2B5EF4-FFF2-40B4-BE49-F238E27FC236}">
                  <a16:creationId xmlns:a16="http://schemas.microsoft.com/office/drawing/2014/main" id="{41251D55-39F6-4448-8387-9CEAA87CED9C}"/>
                </a:ext>
                <a:ext uri="{C183D7F6-B498-43B3-948B-1728B52AA6E4}">
                  <adec:decorative xmlns:adec="http://schemas.microsoft.com/office/drawing/2017/decorative" val="1"/>
                </a:ext>
              </a:extLst>
            </p:cNvPr>
            <p:cNvSpPr>
              <a:spLocks noChangeAspect="1" noEditPoints="1"/>
            </p:cNvSpPr>
            <p:nvPr/>
          </p:nvSpPr>
          <p:spPr bwMode="auto">
            <a:xfrm>
              <a:off x="8087289" y="3145828"/>
              <a:ext cx="202668" cy="162198"/>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solidFill>
              <a:schemeClr val="bg1"/>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
        <p:nvSpPr>
          <p:cNvPr id="83" name="Rounded Rectangle 82">
            <a:extLst>
              <a:ext uri="{FF2B5EF4-FFF2-40B4-BE49-F238E27FC236}">
                <a16:creationId xmlns:a16="http://schemas.microsoft.com/office/drawing/2014/main" id="{410F3807-7F8F-C140-8F3D-17C8E4904E28}"/>
              </a:ext>
              <a:ext uri="{C183D7F6-B498-43B3-948B-1728B52AA6E4}">
                <adec:decorative xmlns:adec="http://schemas.microsoft.com/office/drawing/2017/decorative" val="1"/>
              </a:ext>
            </a:extLst>
          </p:cNvPr>
          <p:cNvSpPr/>
          <p:nvPr/>
        </p:nvSpPr>
        <p:spPr>
          <a:xfrm>
            <a:off x="8630707" y="2750730"/>
            <a:ext cx="821376" cy="145904"/>
          </a:xfrm>
          <a:prstGeom prst="round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r>
              <a:rPr lang="pt-br" sz="583" b="1">
                <a:solidFill>
                  <a:prstClr val="white"/>
                </a:solidFill>
                <a:latin typeface="Segoe UI" panose="020B0502040204020203" pitchFamily="34" charset="0"/>
                <a:cs typeface="Segoe UI" panose="020B0502040204020203" pitchFamily="34" charset="0"/>
              </a:rPr>
              <a:t>Windows 365</a:t>
            </a:r>
          </a:p>
        </p:txBody>
      </p:sp>
    </p:spTree>
    <p:extLst>
      <p:ext uri="{BB962C8B-B14F-4D97-AF65-F5344CB8AC3E}">
        <p14:creationId xmlns:p14="http://schemas.microsoft.com/office/powerpoint/2010/main" val="289489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id="{73235BAA-D5B1-4B59-9274-298F3B1B9CD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089"/>
          <a:stretch/>
        </p:blipFill>
        <p:spPr>
          <a:xfrm>
            <a:off x="-14433" y="0"/>
            <a:ext cx="12206432" cy="6858000"/>
          </a:xfrm>
          <a:prstGeom prst="rect">
            <a:avLst/>
          </a:prstGeom>
        </p:spPr>
      </p:pic>
      <p:sp>
        <p:nvSpPr>
          <p:cNvPr id="57" name="Rounded Rectangle 9">
            <a:extLst>
              <a:ext uri="{FF2B5EF4-FFF2-40B4-BE49-F238E27FC236}">
                <a16:creationId xmlns:a16="http://schemas.microsoft.com/office/drawing/2014/main" id="{C208F348-6123-462D-82E1-209BF9C03DB7}"/>
              </a:ext>
              <a:ext uri="{C183D7F6-B498-43B3-948B-1728B52AA6E4}">
                <adec:decorative xmlns:adec="http://schemas.microsoft.com/office/drawing/2017/decorative" val="1"/>
              </a:ext>
            </a:extLst>
          </p:cNvPr>
          <p:cNvSpPr/>
          <p:nvPr/>
        </p:nvSpPr>
        <p:spPr>
          <a:xfrm>
            <a:off x="541939" y="878660"/>
            <a:ext cx="11049000" cy="5207000"/>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pic>
        <p:nvPicPr>
          <p:cNvPr id="58" name="Imagen 57">
            <a:extLst>
              <a:ext uri="{FF2B5EF4-FFF2-40B4-BE49-F238E27FC236}">
                <a16:creationId xmlns:a16="http://schemas.microsoft.com/office/drawing/2014/main" id="{36AE6CC5-FE16-4C63-B3D2-BC3CD3A8027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383"/>
          <a:stretch/>
        </p:blipFill>
        <p:spPr>
          <a:xfrm>
            <a:off x="-1" y="3416678"/>
            <a:ext cx="12206432" cy="3441322"/>
          </a:xfrm>
          <a:prstGeom prst="rect">
            <a:avLst/>
          </a:prstGeom>
        </p:spPr>
      </p:pic>
      <p:sp>
        <p:nvSpPr>
          <p:cNvPr id="61" name="Round Same Side Corner Rectangle 58">
            <a:extLst>
              <a:ext uri="{FF2B5EF4-FFF2-40B4-BE49-F238E27FC236}">
                <a16:creationId xmlns:a16="http://schemas.microsoft.com/office/drawing/2014/main" id="{D0F1B55D-E343-4FA4-9FA2-0ADF6D4A83E6}"/>
              </a:ext>
              <a:ext uri="{C183D7F6-B498-43B3-948B-1728B52AA6E4}">
                <adec:decorative xmlns:adec="http://schemas.microsoft.com/office/drawing/2017/decorative" val="1"/>
              </a:ext>
            </a:extLst>
          </p:cNvPr>
          <p:cNvSpPr/>
          <p:nvPr/>
        </p:nvSpPr>
        <p:spPr>
          <a:xfrm rot="5400000">
            <a:off x="2546859" y="-1820880"/>
            <a:ext cx="697478" cy="5791199"/>
          </a:xfrm>
          <a:prstGeom prst="round2SameRect">
            <a:avLst/>
          </a:prstGeom>
          <a:solidFill>
            <a:schemeClr val="bg1"/>
          </a:solidFill>
          <a:ln>
            <a:noFill/>
          </a:ln>
          <a:effectLst>
            <a:outerShdw blurRad="50800" dist="63500" dir="2700000" algn="tl" rotWithShape="0">
              <a:srgbClr val="0078D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A6740A10-130A-2A4F-9992-C5552A12EEAA}"/>
              </a:ext>
            </a:extLst>
          </p:cNvPr>
          <p:cNvSpPr>
            <a:spLocks noGrp="1"/>
          </p:cNvSpPr>
          <p:nvPr>
            <p:ph type="title" idx="4294967295"/>
          </p:nvPr>
        </p:nvSpPr>
        <p:spPr>
          <a:xfrm>
            <a:off x="950566" y="1809750"/>
            <a:ext cx="5037484" cy="654050"/>
          </a:xfrm>
        </p:spPr>
        <p:txBody>
          <a:bodyPr/>
          <a:lstStyle/>
          <a:p>
            <a:pPr rtl="0" eaLnBrk="1" latinLnBrk="0" hangingPunct="1"/>
            <a:r>
              <a:rPr lang="pt-br" sz="2250">
                <a:solidFill>
                  <a:srgbClr val="243A5E"/>
                </a:solidFill>
                <a:latin typeface="Segoe UI Semibold" panose="020B0502040204020203" pitchFamily="34" charset="0"/>
                <a:ea typeface="+mn-ea"/>
                <a:cs typeface="Segoe UI Semibold" panose="020B0502040204020203" pitchFamily="34" charset="0"/>
              </a:rPr>
              <a:t>Prestador de serviços/fornecedor </a:t>
            </a:r>
            <a:r>
              <a:rPr lang="pt-br" sz="2250">
                <a:noFill/>
                <a:latin typeface="Segoe UI Semibold" panose="020B0502040204020203" pitchFamily="34" charset="0"/>
                <a:ea typeface="+mn-ea"/>
                <a:cs typeface="Segoe UI Semibold" panose="020B0502040204020203" pitchFamily="34" charset="0"/>
              </a:rPr>
              <a:t>(a)</a:t>
            </a:r>
            <a:endParaRPr lang="en-US">
              <a:noFill/>
              <a:effectLst/>
            </a:endParaRPr>
          </a:p>
          <a:p>
            <a:endParaRPr lang="en-US">
              <a:solidFill>
                <a:srgbClr val="243A5E"/>
              </a:solidFill>
            </a:endParaRPr>
          </a:p>
        </p:txBody>
      </p:sp>
      <p:sp>
        <p:nvSpPr>
          <p:cNvPr id="62" name="TextBox 59">
            <a:extLst>
              <a:ext uri="{FF2B5EF4-FFF2-40B4-BE49-F238E27FC236}">
                <a16:creationId xmlns:a16="http://schemas.microsoft.com/office/drawing/2014/main" id="{B8307923-EC4C-4FBD-993F-4A71DDAEFB5A}"/>
              </a:ext>
            </a:extLst>
          </p:cNvPr>
          <p:cNvSpPr txBox="1"/>
          <p:nvPr/>
        </p:nvSpPr>
        <p:spPr>
          <a:xfrm>
            <a:off x="218523" y="816471"/>
            <a:ext cx="3186528" cy="246221"/>
          </a:xfrm>
          <a:prstGeom prst="rect">
            <a:avLst/>
          </a:prstGeom>
          <a:noFill/>
        </p:spPr>
        <p:txBody>
          <a:bodyPr wrap="square" rtlCol="0">
            <a:spAutoFit/>
          </a:bodyPr>
          <a:lstStyle/>
          <a:p>
            <a:pPr defTabSz="441756"/>
            <a:r>
              <a:rPr lang="pt-br" sz="1000" b="1" dirty="0">
                <a:solidFill>
                  <a:prstClr val="black"/>
                </a:solidFill>
                <a:latin typeface="Segoe UI" panose="020B0502040204020203" pitchFamily="34" charset="0"/>
                <a:cs typeface="Segoe UI" panose="020B0502040204020203" pitchFamily="34" charset="0"/>
              </a:rPr>
              <a:t>O panorama geral: como ganhar um contrato</a:t>
            </a:r>
          </a:p>
        </p:txBody>
      </p:sp>
      <p:sp>
        <p:nvSpPr>
          <p:cNvPr id="63" name="TextBox 1">
            <a:extLst>
              <a:ext uri="{FF2B5EF4-FFF2-40B4-BE49-F238E27FC236}">
                <a16:creationId xmlns:a16="http://schemas.microsoft.com/office/drawing/2014/main" id="{8E5CE610-7755-4502-B3B4-69F69AECD44C}"/>
              </a:ext>
            </a:extLst>
          </p:cNvPr>
          <p:cNvSpPr txBox="1"/>
          <p:nvPr/>
        </p:nvSpPr>
        <p:spPr>
          <a:xfrm>
            <a:off x="219547" y="1017818"/>
            <a:ext cx="5246232" cy="323165"/>
          </a:xfrm>
          <a:prstGeom prst="rect">
            <a:avLst/>
          </a:prstGeom>
          <a:noFill/>
        </p:spPr>
        <p:txBody>
          <a:bodyPr wrap="square" rtlCol="0">
            <a:spAutoFit/>
          </a:bodyPr>
          <a:lstStyle/>
          <a:p>
            <a:pPr defTabSz="441756">
              <a:tabLst>
                <a:tab pos="596612" algn="l"/>
              </a:tabLst>
            </a:pPr>
            <a:r>
              <a:rPr lang="pt-br" sz="750">
                <a:solidFill>
                  <a:srgbClr val="505050"/>
                </a:solidFill>
                <a:latin typeface="Segoe UI" panose="020B0502040204020203" pitchFamily="34" charset="0"/>
                <a:cs typeface="Segoe UI" panose="020B0502040204020203" pitchFamily="34" charset="0"/>
              </a:rPr>
              <a:t>A VanArsdel é uma pequena empresa com menos de 10 funcionários. Quando tem a chance de lançar um grande cliente, todos devem se unir para criar um edital convincente e completo.</a:t>
            </a:r>
          </a:p>
        </p:txBody>
      </p:sp>
      <p:grpSp>
        <p:nvGrpSpPr>
          <p:cNvPr id="64" name="Grupo 63">
            <a:extLst>
              <a:ext uri="{FF2B5EF4-FFF2-40B4-BE49-F238E27FC236}">
                <a16:creationId xmlns:a16="http://schemas.microsoft.com/office/drawing/2014/main" id="{0329B0A3-BBAE-4264-9291-4E44DCF48E20}"/>
              </a:ext>
              <a:ext uri="{C183D7F6-B498-43B3-948B-1728B52AA6E4}">
                <adec:decorative xmlns:adec="http://schemas.microsoft.com/office/drawing/2017/decorative" val="1"/>
              </a:ext>
            </a:extLst>
          </p:cNvPr>
          <p:cNvGrpSpPr/>
          <p:nvPr/>
        </p:nvGrpSpPr>
        <p:grpSpPr>
          <a:xfrm>
            <a:off x="9773597" y="717511"/>
            <a:ext cx="2602092" cy="354587"/>
            <a:chOff x="11728318" y="200613"/>
            <a:chExt cx="3122510" cy="425504"/>
          </a:xfrm>
        </p:grpSpPr>
        <p:sp>
          <p:nvSpPr>
            <p:cNvPr id="65" name="Round Same Side Corner Rectangle 61">
              <a:extLst>
                <a:ext uri="{FF2B5EF4-FFF2-40B4-BE49-F238E27FC236}">
                  <a16:creationId xmlns:a16="http://schemas.microsoft.com/office/drawing/2014/main" id="{4AA90609-3E24-4FF7-A5E7-FBDE504D77E4}"/>
                </a:ext>
                <a:ext uri="{C183D7F6-B498-43B3-948B-1728B52AA6E4}">
                  <adec:decorative xmlns:adec="http://schemas.microsoft.com/office/drawing/2017/decorative" val="1"/>
                </a:ext>
              </a:extLst>
            </p:cNvPr>
            <p:cNvSpPr/>
            <p:nvPr/>
          </p:nvSpPr>
          <p:spPr>
            <a:xfrm rot="5400000" flipV="1">
              <a:off x="13122237" y="-899367"/>
              <a:ext cx="425504" cy="2625463"/>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381000" tIns="0" rIns="0" bIns="304800" rtlCol="0" anchor="ctr"/>
            <a:lstStyle/>
            <a:p>
              <a:pPr defTabSz="441756">
                <a:lnSpc>
                  <a:spcPts val="1000"/>
                </a:lnSpc>
              </a:pPr>
              <a:endParaRPr lang="en-US" sz="583" b="1">
                <a:solidFill>
                  <a:prstClr val="black"/>
                </a:solidFill>
                <a:latin typeface="Segoe UI" panose="020B0502040204020203" pitchFamily="34" charset="0"/>
                <a:cs typeface="Segoe UI" panose="020B0502040204020203" pitchFamily="34" charset="0"/>
              </a:endParaRPr>
            </a:p>
          </p:txBody>
        </p:sp>
        <p:sp>
          <p:nvSpPr>
            <p:cNvPr id="66" name="TextBox 46">
              <a:extLst>
                <a:ext uri="{FF2B5EF4-FFF2-40B4-BE49-F238E27FC236}">
                  <a16:creationId xmlns:a16="http://schemas.microsoft.com/office/drawing/2014/main" id="{B7F15415-EDBD-423D-AB10-66DAD0495300}"/>
                </a:ext>
                <a:ext uri="{C183D7F6-B498-43B3-948B-1728B52AA6E4}">
                  <adec:decorative xmlns:adec="http://schemas.microsoft.com/office/drawing/2017/decorative" val="0"/>
                </a:ext>
              </a:extLst>
            </p:cNvPr>
            <p:cNvSpPr txBox="1"/>
            <p:nvPr/>
          </p:nvSpPr>
          <p:spPr>
            <a:xfrm>
              <a:off x="11728318" y="262165"/>
              <a:ext cx="3122510" cy="276998"/>
            </a:xfrm>
            <a:prstGeom prst="rect">
              <a:avLst/>
            </a:prstGeom>
            <a:noFill/>
          </p:spPr>
          <p:txBody>
            <a:bodyPr wrap="square" tIns="0" rIns="0" bIns="0" rtlCol="0">
              <a:spAutoFit/>
            </a:bodyPr>
            <a:lstStyle/>
            <a:p>
              <a:pPr algn="ctr" defTabSz="441756"/>
              <a:r>
                <a:rPr lang="pt-br" sz="1500" b="1" dirty="0">
                  <a:solidFill>
                    <a:prstClr val="white"/>
                  </a:solidFill>
                  <a:latin typeface="Segoe UI Semibold" panose="020B0502040204020203" pitchFamily="34" charset="0"/>
                  <a:cs typeface="Segoe UI Semibold" panose="020B0502040204020203" pitchFamily="34" charset="0"/>
                </a:rPr>
                <a:t>Empresa muito pequena</a:t>
              </a:r>
            </a:p>
          </p:txBody>
        </p:sp>
      </p:grpSp>
      <p:sp>
        <p:nvSpPr>
          <p:cNvPr id="8" name="object 15">
            <a:extLst>
              <a:ext uri="{FF2B5EF4-FFF2-40B4-BE49-F238E27FC236}">
                <a16:creationId xmlns:a16="http://schemas.microsoft.com/office/drawing/2014/main" id="{A06264D0-1D4C-C846-A1EB-4BB732F03F82}"/>
              </a:ext>
            </a:extLst>
          </p:cNvPr>
          <p:cNvSpPr txBox="1"/>
          <p:nvPr/>
        </p:nvSpPr>
        <p:spPr>
          <a:xfrm>
            <a:off x="965000" y="2328924"/>
            <a:ext cx="5472432" cy="982253"/>
          </a:xfrm>
          <a:prstGeom prst="rect">
            <a:avLst/>
          </a:prstGeom>
        </p:spPr>
        <p:txBody>
          <a:bodyPr vert="horz" wrap="square" lIns="0" tIns="5838" rIns="0" bIns="0" rtlCol="0">
            <a:spAutoFit/>
          </a:bodyPr>
          <a:lstStyle/>
          <a:p>
            <a:pPr marL="6146" marR="2458" defTabSz="441756">
              <a:lnSpc>
                <a:spcPts val="1083"/>
              </a:lnSpc>
            </a:pPr>
            <a:r>
              <a:rPr lang="pt-br" sz="833" spc="-10" dirty="0">
                <a:solidFill>
                  <a:srgbClr val="243A5E"/>
                </a:solidFill>
                <a:latin typeface="Segoe UI" panose="020B0502040204020203" pitchFamily="34" charset="0"/>
                <a:cs typeface="Segoe UI" panose="020B0502040204020203" pitchFamily="34" charset="0"/>
              </a:rPr>
              <a:t>A VanArsdel conta com seus parceiros de confiança, especialmente uma empresa de contabilidade externa e o escritório de advocacia. Miriam, a proprietária da VanArsdel, adoraria dar aos seus fornecedores e parceiros um melhor acesso </a:t>
            </a:r>
            <a:br>
              <a:rPr lang="pt-br" sz="833" spc="-10" dirty="0">
                <a:solidFill>
                  <a:srgbClr val="243A5E"/>
                </a:solidFill>
                <a:latin typeface="Segoe UI" panose="020B0502040204020203" pitchFamily="34" charset="0"/>
                <a:cs typeface="Segoe UI" panose="020B0502040204020203" pitchFamily="34" charset="0"/>
              </a:rPr>
            </a:br>
            <a:r>
              <a:rPr lang="pt-br" sz="833" spc="-10" dirty="0">
                <a:solidFill>
                  <a:srgbClr val="243A5E"/>
                </a:solidFill>
                <a:latin typeface="Segoe UI" panose="020B0502040204020203" pitchFamily="34" charset="0"/>
                <a:cs typeface="Segoe UI" panose="020B0502040204020203" pitchFamily="34" charset="0"/>
              </a:rPr>
              <a:t>a informações importantes de que precisam para ajudá-la a ampliar a empresa e ganhar novos negócios. Hoje em dia </a:t>
            </a:r>
            <a:br>
              <a:rPr lang="pt-br" sz="833" spc="-10" dirty="0">
                <a:solidFill>
                  <a:srgbClr val="243A5E"/>
                </a:solidFill>
                <a:latin typeface="Segoe UI" panose="020B0502040204020203" pitchFamily="34" charset="0"/>
                <a:cs typeface="Segoe UI" panose="020B0502040204020203" pitchFamily="34" charset="0"/>
              </a:rPr>
            </a:br>
            <a:r>
              <a:rPr lang="pt-br" sz="833" spc="-10" dirty="0">
                <a:solidFill>
                  <a:srgbClr val="243A5E"/>
                </a:solidFill>
                <a:latin typeface="Segoe UI" panose="020B0502040204020203" pitchFamily="34" charset="0"/>
                <a:cs typeface="Segoe UI" panose="020B0502040204020203" pitchFamily="34" charset="0"/>
              </a:rPr>
              <a:t>os arquivos vêm e vão várias vezes por e-mail; e melhor nem falar sobre a segurança e as questões de conformidade. </a:t>
            </a:r>
            <a:endParaRPr lang="en-US" sz="833" spc="-10" dirty="0">
              <a:solidFill>
                <a:srgbClr val="243A5E"/>
              </a:solidFill>
              <a:latin typeface="Segoe UI" panose="020B0502040204020203" pitchFamily="34" charset="0"/>
              <a:cs typeface="Segoe UI" panose="020B0502040204020203" pitchFamily="34" charset="0"/>
            </a:endParaRPr>
          </a:p>
          <a:p>
            <a:pPr marL="6146" marR="2458" defTabSz="441756">
              <a:lnSpc>
                <a:spcPts val="1083"/>
              </a:lnSpc>
            </a:pPr>
            <a:endParaRPr lang="en-US" sz="833" spc="-10" dirty="0">
              <a:solidFill>
                <a:srgbClr val="243A5E"/>
              </a:solidFill>
              <a:latin typeface="Segoe UI" panose="020B0502040204020203" pitchFamily="34" charset="0"/>
              <a:cs typeface="Segoe UI" panose="020B0502040204020203" pitchFamily="34" charset="0"/>
            </a:endParaRPr>
          </a:p>
          <a:p>
            <a:pPr marL="6146" marR="2458" defTabSz="441756">
              <a:lnSpc>
                <a:spcPts val="1083"/>
              </a:lnSpc>
            </a:pPr>
            <a:r>
              <a:rPr lang="pt-br" sz="833" spc="-10" dirty="0">
                <a:solidFill>
                  <a:srgbClr val="243A5E"/>
                </a:solidFill>
                <a:latin typeface="Segoe UI" panose="020B0502040204020203" pitchFamily="34" charset="0"/>
                <a:cs typeface="Segoe UI" panose="020B0502040204020203" pitchFamily="34" charset="0"/>
              </a:rPr>
              <a:t>O edital da VanArsdel para a apresentação de vendas do cliente inclui a revisão e a assinatura de um contrato de serviço com o cliente em potencial; o escritório de advocacia da empresa está trabalhando ativamente com Miriam no acordo.</a:t>
            </a:r>
          </a:p>
        </p:txBody>
      </p:sp>
      <p:sp>
        <p:nvSpPr>
          <p:cNvPr id="38" name="Round Same Side Corner Rectangle 37">
            <a:extLst>
              <a:ext uri="{FF2B5EF4-FFF2-40B4-BE49-F238E27FC236}">
                <a16:creationId xmlns:a16="http://schemas.microsoft.com/office/drawing/2014/main" id="{4B131123-E9A1-3B41-8451-9A80EB45F5A4}"/>
              </a:ext>
              <a:ext uri="{C183D7F6-B498-43B3-948B-1728B52AA6E4}">
                <adec:decorative xmlns:adec="http://schemas.microsoft.com/office/drawing/2017/decorative" val="1"/>
              </a:ext>
            </a:extLst>
          </p:cNvPr>
          <p:cNvSpPr/>
          <p:nvPr/>
        </p:nvSpPr>
        <p:spPr>
          <a:xfrm rot="5400000">
            <a:off x="9194140" y="3677723"/>
            <a:ext cx="2116599" cy="2013201"/>
          </a:xfrm>
          <a:prstGeom prst="roundRect">
            <a:avLst>
              <a:gd name="adj" fmla="val 2473"/>
            </a:avLst>
          </a:prstGeom>
          <a:solidFill>
            <a:schemeClr val="bg1"/>
          </a:solidFill>
          <a:ln>
            <a:solidFill>
              <a:schemeClr val="bg1">
                <a:lumMod val="85000"/>
              </a:schemeClr>
            </a:solidFill>
          </a:ln>
          <a:effectLst>
            <a:outerShdw blurRad="190500" dist="38100" dir="2700000" algn="tl" rotWithShape="0">
              <a:prstClr val="black">
                <a:alpha val="30000"/>
              </a:prstClr>
            </a:outerShdw>
          </a:effectLst>
        </p:spPr>
        <p:txBody>
          <a:bodyPr wrap="square" lIns="0" tIns="0" rIns="0" bIns="0" rtlCol="0"/>
          <a:lstStyle/>
          <a:p>
            <a:pPr defTabSz="441756"/>
            <a:endParaRPr lang="en-US" sz="505">
              <a:solidFill>
                <a:prstClr val="black"/>
              </a:solidFill>
              <a:latin typeface="Calibri"/>
            </a:endParaRPr>
          </a:p>
        </p:txBody>
      </p:sp>
      <p:sp>
        <p:nvSpPr>
          <p:cNvPr id="39" name="object 10">
            <a:extLst>
              <a:ext uri="{FF2B5EF4-FFF2-40B4-BE49-F238E27FC236}">
                <a16:creationId xmlns:a16="http://schemas.microsoft.com/office/drawing/2014/main" id="{43EE32DB-F882-024A-85FA-63D31609A9C1}"/>
              </a:ext>
              <a:ext uri="{C183D7F6-B498-43B3-948B-1728B52AA6E4}">
                <adec:decorative xmlns:adec="http://schemas.microsoft.com/office/drawing/2017/decorative" val="1"/>
              </a:ext>
            </a:extLst>
          </p:cNvPr>
          <p:cNvSpPr/>
          <p:nvPr/>
        </p:nvSpPr>
        <p:spPr>
          <a:xfrm>
            <a:off x="5225128" y="3626024"/>
            <a:ext cx="1851537" cy="2116600"/>
          </a:xfrm>
          <a:prstGeom prst="roundRect">
            <a:avLst>
              <a:gd name="adj" fmla="val 2606"/>
            </a:avLst>
          </a:prstGeom>
          <a:solidFill>
            <a:schemeClr val="bg1"/>
          </a:solidFill>
          <a:ln>
            <a:solidFill>
              <a:schemeClr val="bg1">
                <a:lumMod val="85000"/>
              </a:schemeClr>
            </a:solidFill>
          </a:ln>
          <a:effectLst>
            <a:outerShdw blurRad="190500" dist="38100" dir="2700000" algn="tl" rotWithShape="0">
              <a:srgbClr val="000000">
                <a:alpha val="29804"/>
              </a:srgbClr>
            </a:outerShdw>
          </a:effectLst>
        </p:spPr>
        <p:txBody>
          <a:bodyPr wrap="square" lIns="0" tIns="0" rIns="0" bIns="0" rtlCol="0"/>
          <a:lstStyle/>
          <a:p>
            <a:pPr defTabSz="441756"/>
            <a:endParaRPr sz="505">
              <a:solidFill>
                <a:prstClr val="black"/>
              </a:solidFill>
              <a:latin typeface="Calibri"/>
            </a:endParaRPr>
          </a:p>
        </p:txBody>
      </p:sp>
      <p:sp>
        <p:nvSpPr>
          <p:cNvPr id="49" name="object 4">
            <a:extLst>
              <a:ext uri="{FF2B5EF4-FFF2-40B4-BE49-F238E27FC236}">
                <a16:creationId xmlns:a16="http://schemas.microsoft.com/office/drawing/2014/main" id="{998BC596-B68C-4E44-BA11-F50D0C94AA7C}"/>
              </a:ext>
              <a:ext uri="{C183D7F6-B498-43B3-948B-1728B52AA6E4}">
                <adec:decorative xmlns:adec="http://schemas.microsoft.com/office/drawing/2017/decorative" val="1"/>
              </a:ext>
            </a:extLst>
          </p:cNvPr>
          <p:cNvSpPr/>
          <p:nvPr/>
        </p:nvSpPr>
        <p:spPr>
          <a:xfrm>
            <a:off x="7194609" y="3626024"/>
            <a:ext cx="1933285" cy="2116600"/>
          </a:xfrm>
          <a:prstGeom prst="roundRect">
            <a:avLst>
              <a:gd name="adj" fmla="val 3200"/>
            </a:avLst>
          </a:prstGeom>
          <a:solidFill>
            <a:schemeClr val="bg1"/>
          </a:solidFill>
          <a:ln>
            <a:solidFill>
              <a:schemeClr val="bg1">
                <a:lumMod val="85000"/>
              </a:schemeClr>
            </a:solidFill>
          </a:ln>
          <a:effectLst>
            <a:outerShdw blurRad="190500" dist="38100" dir="2700000" algn="tl" rotWithShape="0">
              <a:prstClr val="black">
                <a:alpha val="30000"/>
              </a:prstClr>
            </a:outerShdw>
          </a:effectLst>
        </p:spPr>
        <p:txBody>
          <a:bodyPr wrap="square" lIns="0" tIns="0" rIns="0" bIns="0" rtlCol="0"/>
          <a:lstStyle/>
          <a:p>
            <a:pPr defTabSz="441756"/>
            <a:endParaRPr sz="505">
              <a:solidFill>
                <a:prstClr val="black"/>
              </a:solidFill>
              <a:latin typeface="Calibri"/>
            </a:endParaRPr>
          </a:p>
        </p:txBody>
      </p:sp>
      <p:grpSp>
        <p:nvGrpSpPr>
          <p:cNvPr id="5" name="Grupo 4">
            <a:extLst>
              <a:ext uri="{FF2B5EF4-FFF2-40B4-BE49-F238E27FC236}">
                <a16:creationId xmlns:a16="http://schemas.microsoft.com/office/drawing/2014/main" id="{F73FD448-C08A-4D4A-94B7-A7B3270CF685}"/>
              </a:ext>
              <a:ext uri="{C183D7F6-B498-43B3-948B-1728B52AA6E4}">
                <adec:decorative xmlns:adec="http://schemas.microsoft.com/office/drawing/2017/decorative" val="1"/>
              </a:ext>
            </a:extLst>
          </p:cNvPr>
          <p:cNvGrpSpPr/>
          <p:nvPr/>
        </p:nvGrpSpPr>
        <p:grpSpPr>
          <a:xfrm>
            <a:off x="951165" y="3626024"/>
            <a:ext cx="4156019" cy="2116601"/>
            <a:chOff x="1141398" y="3665429"/>
            <a:chExt cx="4987223" cy="2539921"/>
          </a:xfrm>
          <a:effectLst>
            <a:outerShdw blurRad="190500" dist="38100" dir="2700000" algn="ctr" rotWithShape="0">
              <a:srgbClr val="000000">
                <a:alpha val="30000"/>
              </a:srgbClr>
            </a:outerShdw>
          </a:effectLst>
        </p:grpSpPr>
        <p:pic>
          <p:nvPicPr>
            <p:cNvPr id="93" name="Picture 92" descr="Debra, advogada da VanArsdel, trabalha em um computador.">
              <a:extLst>
                <a:ext uri="{FF2B5EF4-FFF2-40B4-BE49-F238E27FC236}">
                  <a16:creationId xmlns:a16="http://schemas.microsoft.com/office/drawing/2014/main" id="{3B070914-EA1C-C746-B53D-BADD0FFCBFF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141398" y="3665429"/>
              <a:ext cx="2476497" cy="2531917"/>
            </a:xfrm>
            <a:custGeom>
              <a:avLst/>
              <a:gdLst>
                <a:gd name="connsiteX0" fmla="*/ 75137 w 2476497"/>
                <a:gd name="connsiteY0" fmla="*/ 0 h 2531917"/>
                <a:gd name="connsiteX1" fmla="*/ 2476497 w 2476497"/>
                <a:gd name="connsiteY1" fmla="*/ 0 h 2531917"/>
                <a:gd name="connsiteX2" fmla="*/ 2476497 w 2476497"/>
                <a:gd name="connsiteY2" fmla="*/ 2531917 h 2531917"/>
                <a:gd name="connsiteX3" fmla="*/ 75137 w 2476497"/>
                <a:gd name="connsiteY3" fmla="*/ 2531917 h 2531917"/>
                <a:gd name="connsiteX4" fmla="*/ 0 w 2476497"/>
                <a:gd name="connsiteY4" fmla="*/ 2456780 h 2531917"/>
                <a:gd name="connsiteX5" fmla="*/ 0 w 2476497"/>
                <a:gd name="connsiteY5" fmla="*/ 75137 h 2531917"/>
                <a:gd name="connsiteX6" fmla="*/ 75137 w 2476497"/>
                <a:gd name="connsiteY6" fmla="*/ 0 h 253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497" h="2531917">
                  <a:moveTo>
                    <a:pt x="75137" y="0"/>
                  </a:moveTo>
                  <a:lnTo>
                    <a:pt x="2476497" y="0"/>
                  </a:lnTo>
                  <a:lnTo>
                    <a:pt x="2476497" y="2531917"/>
                  </a:lnTo>
                  <a:lnTo>
                    <a:pt x="75137" y="2531917"/>
                  </a:lnTo>
                  <a:cubicBezTo>
                    <a:pt x="33640" y="2531917"/>
                    <a:pt x="0" y="2498277"/>
                    <a:pt x="0" y="2456780"/>
                  </a:cubicBezTo>
                  <a:lnTo>
                    <a:pt x="0" y="75137"/>
                  </a:lnTo>
                  <a:cubicBezTo>
                    <a:pt x="0" y="33640"/>
                    <a:pt x="33640" y="0"/>
                    <a:pt x="75137" y="0"/>
                  </a:cubicBezTo>
                  <a:close/>
                </a:path>
              </a:pathLst>
            </a:custGeom>
            <a:solidFill>
              <a:schemeClr val="bg1"/>
            </a:solidFill>
            <a:ln>
              <a:solidFill>
                <a:schemeClr val="bg1">
                  <a:lumMod val="85000"/>
                </a:schemeClr>
              </a:solidFill>
            </a:ln>
            <a:effectLst>
              <a:outerShdw blurRad="190500" dist="38100" dir="2700000" algn="tl" rotWithShape="0">
                <a:prstClr val="black">
                  <a:alpha val="30000"/>
                </a:prstClr>
              </a:outerShdw>
            </a:effectLst>
          </p:spPr>
        </p:pic>
        <p:sp>
          <p:nvSpPr>
            <p:cNvPr id="50" name="object 10">
              <a:extLst>
                <a:ext uri="{FF2B5EF4-FFF2-40B4-BE49-F238E27FC236}">
                  <a16:creationId xmlns:a16="http://schemas.microsoft.com/office/drawing/2014/main" id="{0D40942B-86E5-E14B-9171-6664B44470B8}"/>
                </a:ext>
                <a:ext uri="{C183D7F6-B498-43B3-948B-1728B52AA6E4}">
                  <adec:decorative xmlns:adec="http://schemas.microsoft.com/office/drawing/2017/decorative" val="1"/>
                </a:ext>
              </a:extLst>
            </p:cNvPr>
            <p:cNvSpPr/>
            <p:nvPr/>
          </p:nvSpPr>
          <p:spPr>
            <a:xfrm rot="5400000">
              <a:off x="3588701" y="3665430"/>
              <a:ext cx="2539920" cy="2539920"/>
            </a:xfrm>
            <a:prstGeom prst="round2SameRect">
              <a:avLst>
                <a:gd name="adj1" fmla="val 2694"/>
                <a:gd name="adj2" fmla="val 0"/>
              </a:avLst>
            </a:prstGeom>
            <a:solidFill>
              <a:srgbClr val="FFFFFF"/>
            </a:solidFill>
          </p:spPr>
          <p:txBody>
            <a:bodyPr wrap="square" lIns="0" tIns="0" rIns="0" bIns="0" rtlCol="0"/>
            <a:lstStyle/>
            <a:p>
              <a:pPr defTabSz="441756"/>
              <a:endParaRPr sz="505">
                <a:solidFill>
                  <a:prstClr val="black"/>
                </a:solidFill>
                <a:latin typeface="Calibri"/>
              </a:endParaRPr>
            </a:p>
          </p:txBody>
        </p:sp>
      </p:grpSp>
      <p:sp>
        <p:nvSpPr>
          <p:cNvPr id="53" name="object 12">
            <a:extLst>
              <a:ext uri="{FF2B5EF4-FFF2-40B4-BE49-F238E27FC236}">
                <a16:creationId xmlns:a16="http://schemas.microsoft.com/office/drawing/2014/main" id="{55BABCE9-6B30-5040-9586-6962E4EA9A8D}"/>
              </a:ext>
            </a:extLst>
          </p:cNvPr>
          <p:cNvSpPr txBox="1"/>
          <p:nvPr/>
        </p:nvSpPr>
        <p:spPr>
          <a:xfrm>
            <a:off x="3014702" y="4560620"/>
            <a:ext cx="2128198" cy="345073"/>
          </a:xfrm>
          <a:prstGeom prst="rect">
            <a:avLst/>
          </a:prstGeom>
        </p:spPr>
        <p:txBody>
          <a:bodyPr vert="horz" wrap="square" lIns="190500" tIns="0" rIns="0" bIns="0" rtlCol="0" anchor="t" anchorCtr="0">
            <a:noAutofit/>
          </a:bodyPr>
          <a:lstStyle/>
          <a:p>
            <a:pPr marR="218157" defTabSz="441756">
              <a:lnSpc>
                <a:spcPts val="1000"/>
              </a:lnSpc>
            </a:pPr>
            <a:r>
              <a:rPr lang="pt-br" sz="700" spc="-17" dirty="0">
                <a:solidFill>
                  <a:srgbClr val="505050"/>
                </a:solidFill>
                <a:latin typeface="SegoeUI-Semibold"/>
                <a:cs typeface="SegoeUI-Semibold"/>
              </a:rPr>
              <a:t>Como a VanArsdel está usando Cloud PCs, que transmitem com segurança experiências completas de PC da Microsoft Cloud para a equipe, Miriam está animada em dar também à sua advogada, Debra, uma experiência do Cloud PC. Isso dará à Debra acesso seguro ao contrato em que está trabalhando, em vez de ter que enviar versões de e-mail de um lado para outro.</a:t>
            </a:r>
          </a:p>
        </p:txBody>
      </p:sp>
      <p:sp>
        <p:nvSpPr>
          <p:cNvPr id="69" name="object 12">
            <a:extLst>
              <a:ext uri="{FF2B5EF4-FFF2-40B4-BE49-F238E27FC236}">
                <a16:creationId xmlns:a16="http://schemas.microsoft.com/office/drawing/2014/main" id="{97D0C198-D101-B946-950F-F0FF97D7C057}"/>
              </a:ext>
            </a:extLst>
          </p:cNvPr>
          <p:cNvSpPr txBox="1"/>
          <p:nvPr/>
        </p:nvSpPr>
        <p:spPr>
          <a:xfrm>
            <a:off x="5156515" y="4556677"/>
            <a:ext cx="2163471" cy="580180"/>
          </a:xfrm>
          <a:prstGeom prst="rect">
            <a:avLst/>
          </a:prstGeom>
        </p:spPr>
        <p:txBody>
          <a:bodyPr vert="horz" wrap="square" lIns="190500" tIns="0" rIns="0" bIns="0" rtlCol="0" anchor="t" anchorCtr="0">
            <a:noAutofit/>
          </a:bodyPr>
          <a:lstStyle/>
          <a:p>
            <a:pPr marR="218157" defTabSz="441756">
              <a:lnSpc>
                <a:spcPts val="1000"/>
              </a:lnSpc>
            </a:pPr>
            <a:r>
              <a:rPr lang="pt-br" sz="700" dirty="0">
                <a:solidFill>
                  <a:srgbClr val="505050"/>
                </a:solidFill>
                <a:latin typeface="SegoeUI-Semibold"/>
                <a:cs typeface="SegoeUI-Semibold"/>
              </a:rPr>
              <a:t>Usando www.windows365.microsoft.com, Miriam cria, com conveniência e facilidade, uma conta do Cloud PC para Debra. </a:t>
            </a:r>
          </a:p>
        </p:txBody>
      </p:sp>
      <p:sp>
        <p:nvSpPr>
          <p:cNvPr id="70" name="object 12">
            <a:extLst>
              <a:ext uri="{FF2B5EF4-FFF2-40B4-BE49-F238E27FC236}">
                <a16:creationId xmlns:a16="http://schemas.microsoft.com/office/drawing/2014/main" id="{09562289-06E7-624C-8E6C-C32342F8A098}"/>
              </a:ext>
            </a:extLst>
          </p:cNvPr>
          <p:cNvSpPr txBox="1"/>
          <p:nvPr/>
        </p:nvSpPr>
        <p:spPr>
          <a:xfrm>
            <a:off x="7118068" y="4552735"/>
            <a:ext cx="2127770" cy="932841"/>
          </a:xfrm>
          <a:prstGeom prst="rect">
            <a:avLst/>
          </a:prstGeom>
        </p:spPr>
        <p:txBody>
          <a:bodyPr vert="horz" wrap="square" lIns="190500" tIns="0" rIns="0" bIns="0" rtlCol="0" anchor="t" anchorCtr="0">
            <a:noAutofit/>
          </a:bodyPr>
          <a:lstStyle/>
          <a:p>
            <a:pPr marR="218157" defTabSz="441756">
              <a:lnSpc>
                <a:spcPts val="1000"/>
              </a:lnSpc>
            </a:pPr>
            <a:r>
              <a:rPr lang="pt-br" sz="700" dirty="0">
                <a:solidFill>
                  <a:srgbClr val="505050"/>
                </a:solidFill>
                <a:latin typeface="SegoeUI-Semibold"/>
                <a:cs typeface="SegoeUI-Semibold"/>
              </a:rPr>
              <a:t>Debra recebe um e-mail com instruções</a:t>
            </a:r>
            <a:br>
              <a:rPr sz="700" dirty="0"/>
            </a:br>
            <a:r>
              <a:rPr lang="pt-br" sz="700" dirty="0">
                <a:solidFill>
                  <a:srgbClr val="505050"/>
                </a:solidFill>
                <a:latin typeface="SegoeUI-Semibold"/>
                <a:cs typeface="SegoeUI-Semibold"/>
              </a:rPr>
              <a:t> para configurar seu Cloud PC da VanArsdel. Em questão minutos, ela está transmitindo com segurança a experiência completa do seu PC para seu próprio dispositivo de trabalho, com acesso ao contrato de serviços e outros documentos confidenciais em que ela trabalha </a:t>
            </a:r>
            <a:br>
              <a:rPr lang="pt-br" sz="700" dirty="0">
                <a:solidFill>
                  <a:srgbClr val="505050"/>
                </a:solidFill>
                <a:latin typeface="SegoeUI-Semibold"/>
                <a:cs typeface="SegoeUI-Semibold"/>
              </a:rPr>
            </a:br>
            <a:r>
              <a:rPr lang="pt-br" sz="700" dirty="0">
                <a:solidFill>
                  <a:srgbClr val="505050"/>
                </a:solidFill>
                <a:latin typeface="SegoeUI-Semibold"/>
                <a:cs typeface="SegoeUI-Semibold"/>
              </a:rPr>
              <a:t>com Miriam.</a:t>
            </a:r>
          </a:p>
        </p:txBody>
      </p:sp>
      <p:sp>
        <p:nvSpPr>
          <p:cNvPr id="71" name="object 12">
            <a:extLst>
              <a:ext uri="{FF2B5EF4-FFF2-40B4-BE49-F238E27FC236}">
                <a16:creationId xmlns:a16="http://schemas.microsoft.com/office/drawing/2014/main" id="{47645485-0E1F-8D46-99B2-B360D60E9BFE}"/>
              </a:ext>
            </a:extLst>
          </p:cNvPr>
          <p:cNvSpPr txBox="1"/>
          <p:nvPr/>
        </p:nvSpPr>
        <p:spPr>
          <a:xfrm>
            <a:off x="9198093" y="4548793"/>
            <a:ext cx="2104908" cy="697733"/>
          </a:xfrm>
          <a:prstGeom prst="rect">
            <a:avLst/>
          </a:prstGeom>
        </p:spPr>
        <p:txBody>
          <a:bodyPr vert="horz" wrap="square" lIns="190500" tIns="0" rIns="0" bIns="0" rtlCol="0" anchor="t" anchorCtr="0">
            <a:noAutofit/>
          </a:bodyPr>
          <a:lstStyle/>
          <a:p>
            <a:pPr marR="218157" defTabSz="441756">
              <a:lnSpc>
                <a:spcPts val="1000"/>
              </a:lnSpc>
            </a:pPr>
            <a:r>
              <a:rPr lang="pt-br" sz="700" dirty="0">
                <a:solidFill>
                  <a:srgbClr val="505050"/>
                </a:solidFill>
                <a:latin typeface="SegoeUI-Semibold"/>
                <a:cs typeface="SegoeUI-Semibold"/>
              </a:rPr>
              <a:t>Como Debra agora tem acesso, ela </a:t>
            </a:r>
            <a:br>
              <a:rPr lang="pt-br" sz="700" dirty="0">
                <a:solidFill>
                  <a:srgbClr val="505050"/>
                </a:solidFill>
                <a:latin typeface="SegoeUI-Semibold"/>
                <a:cs typeface="SegoeUI-Semibold"/>
              </a:rPr>
            </a:br>
            <a:r>
              <a:rPr lang="pt-br" sz="700" dirty="0">
                <a:solidFill>
                  <a:srgbClr val="505050"/>
                </a:solidFill>
                <a:latin typeface="SegoeUI-Semibold"/>
                <a:cs typeface="SegoeUI-Semibold"/>
              </a:rPr>
              <a:t>e Miriam podem trabalhar em tempo real nas mudanças necessárias ao contrato de serviços, economizando tempo e dores </a:t>
            </a:r>
            <a:br>
              <a:rPr lang="pt-br" sz="700" dirty="0">
                <a:solidFill>
                  <a:srgbClr val="505050"/>
                </a:solidFill>
                <a:latin typeface="SegoeUI-Semibold"/>
                <a:cs typeface="SegoeUI-Semibold"/>
              </a:rPr>
            </a:br>
            <a:r>
              <a:rPr lang="pt-br" sz="700" dirty="0">
                <a:solidFill>
                  <a:srgbClr val="505050"/>
                </a:solidFill>
                <a:latin typeface="SegoeUI-Semibold"/>
                <a:cs typeface="SegoeUI-Semibold"/>
              </a:rPr>
              <a:t>de cabeça. Isso impressiona o cliente em potencial, porque a VanArsdel conseguiu que o contrato fosse assinado com mais rapidez que a concorrência.</a:t>
            </a:r>
          </a:p>
        </p:txBody>
      </p:sp>
      <p:sp>
        <p:nvSpPr>
          <p:cNvPr id="72" name="!!cloud">
            <a:extLst>
              <a:ext uri="{FF2B5EF4-FFF2-40B4-BE49-F238E27FC236}">
                <a16:creationId xmlns:a16="http://schemas.microsoft.com/office/drawing/2014/main" id="{FAEC973E-44B6-8E4D-95BA-370BCB896987}"/>
              </a:ext>
              <a:ext uri="{C183D7F6-B498-43B3-948B-1728B52AA6E4}">
                <adec:decorative xmlns:adec="http://schemas.microsoft.com/office/drawing/2017/decorative" val="1"/>
              </a:ext>
            </a:extLst>
          </p:cNvPr>
          <p:cNvSpPr>
            <a:spLocks noChangeAspect="1"/>
          </p:cNvSpPr>
          <p:nvPr/>
        </p:nvSpPr>
        <p:spPr bwMode="auto">
          <a:xfrm>
            <a:off x="6824275" y="2259113"/>
            <a:ext cx="2571624" cy="1410694"/>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bg1"/>
          </a:solidFill>
          <a:ln w="25400"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77" name="Oval 76">
            <a:extLst>
              <a:ext uri="{FF2B5EF4-FFF2-40B4-BE49-F238E27FC236}">
                <a16:creationId xmlns:a16="http://schemas.microsoft.com/office/drawing/2014/main" id="{B311B5E5-31C0-DE46-8CAB-4123648A5886}"/>
              </a:ext>
              <a:ext uri="{C183D7F6-B498-43B3-948B-1728B52AA6E4}">
                <adec:decorative xmlns:adec="http://schemas.microsoft.com/office/drawing/2017/decorative" val="1"/>
              </a:ext>
            </a:extLst>
          </p:cNvPr>
          <p:cNvSpPr/>
          <p:nvPr/>
        </p:nvSpPr>
        <p:spPr>
          <a:xfrm>
            <a:off x="6914321" y="3471311"/>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86" name="Oval 85">
            <a:extLst>
              <a:ext uri="{FF2B5EF4-FFF2-40B4-BE49-F238E27FC236}">
                <a16:creationId xmlns:a16="http://schemas.microsoft.com/office/drawing/2014/main" id="{07CC2F51-6B4B-404A-87E0-6CD7AE932C36}"/>
              </a:ext>
              <a:ext uri="{C183D7F6-B498-43B3-948B-1728B52AA6E4}">
                <adec:decorative xmlns:adec="http://schemas.microsoft.com/office/drawing/2017/decorative" val="1"/>
              </a:ext>
            </a:extLst>
          </p:cNvPr>
          <p:cNvSpPr/>
          <p:nvPr/>
        </p:nvSpPr>
        <p:spPr>
          <a:xfrm flipH="1">
            <a:off x="8945347" y="3464961"/>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89" name="Oval 88">
            <a:extLst>
              <a:ext uri="{FF2B5EF4-FFF2-40B4-BE49-F238E27FC236}">
                <a16:creationId xmlns:a16="http://schemas.microsoft.com/office/drawing/2014/main" id="{91E938D6-B697-324B-87BE-206E197E6C28}"/>
              </a:ext>
              <a:ext uri="{C183D7F6-B498-43B3-948B-1728B52AA6E4}">
                <adec:decorative xmlns:adec="http://schemas.microsoft.com/office/drawing/2017/decorative" val="1"/>
              </a:ext>
            </a:extLst>
          </p:cNvPr>
          <p:cNvSpPr/>
          <p:nvPr/>
        </p:nvSpPr>
        <p:spPr>
          <a:xfrm>
            <a:off x="7908563" y="3465673"/>
            <a:ext cx="405665" cy="405665"/>
          </a:xfrm>
          <a:prstGeom prst="ellipse">
            <a:avLst/>
          </a:prstGeom>
          <a:solidFill>
            <a:schemeClr val="bg1"/>
          </a:solidFill>
          <a:ln>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83" name="object 30">
            <a:extLst>
              <a:ext uri="{FF2B5EF4-FFF2-40B4-BE49-F238E27FC236}">
                <a16:creationId xmlns:a16="http://schemas.microsoft.com/office/drawing/2014/main" id="{5CFC4D4E-4366-C64A-8481-8EEAEDCD1FB9}"/>
              </a:ext>
              <a:ext uri="{C183D7F6-B498-43B3-948B-1728B52AA6E4}">
                <adec:decorative xmlns:adec="http://schemas.microsoft.com/office/drawing/2017/decorative" val="1"/>
              </a:ext>
            </a:extLst>
          </p:cNvPr>
          <p:cNvSpPr/>
          <p:nvPr/>
        </p:nvSpPr>
        <p:spPr>
          <a:xfrm rot="2703815">
            <a:off x="6998926" y="3578813"/>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87" name="object 30">
            <a:extLst>
              <a:ext uri="{FF2B5EF4-FFF2-40B4-BE49-F238E27FC236}">
                <a16:creationId xmlns:a16="http://schemas.microsoft.com/office/drawing/2014/main" id="{4D10181C-BBAC-9540-B672-1D1EBDB258C9}"/>
              </a:ext>
              <a:ext uri="{C183D7F6-B498-43B3-948B-1728B52AA6E4}">
                <adec:decorative xmlns:adec="http://schemas.microsoft.com/office/drawing/2017/decorative" val="1"/>
              </a:ext>
            </a:extLst>
          </p:cNvPr>
          <p:cNvSpPr/>
          <p:nvPr/>
        </p:nvSpPr>
        <p:spPr>
          <a:xfrm rot="18896185" flipH="1">
            <a:off x="9029952" y="3572463"/>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90" name="object 30">
            <a:extLst>
              <a:ext uri="{FF2B5EF4-FFF2-40B4-BE49-F238E27FC236}">
                <a16:creationId xmlns:a16="http://schemas.microsoft.com/office/drawing/2014/main" id="{B590B7EB-FC8F-8E4D-A177-5D368EEF3CC8}"/>
              </a:ext>
              <a:ext uri="{C183D7F6-B498-43B3-948B-1728B52AA6E4}">
                <adec:decorative xmlns:adec="http://schemas.microsoft.com/office/drawing/2017/decorative" val="1"/>
              </a:ext>
            </a:extLst>
          </p:cNvPr>
          <p:cNvSpPr/>
          <p:nvPr/>
        </p:nvSpPr>
        <p:spPr>
          <a:xfrm>
            <a:off x="7993169" y="3548274"/>
            <a:ext cx="235248" cy="235248"/>
          </a:xfrm>
          <a:custGeom>
            <a:avLst/>
            <a:gdLst/>
            <a:ahLst/>
            <a:cxnLst/>
            <a:rect l="l" t="t" r="r" b="b"/>
            <a:pathLst>
              <a:path w="563245" h="563245">
                <a:moveTo>
                  <a:pt x="0" y="331470"/>
                </a:moveTo>
                <a:lnTo>
                  <a:pt x="165074" y="163461"/>
                </a:lnTo>
                <a:lnTo>
                  <a:pt x="332397" y="331470"/>
                </a:lnTo>
              </a:path>
              <a:path w="563245" h="563245">
                <a:moveTo>
                  <a:pt x="165074" y="163461"/>
                </a:moveTo>
                <a:lnTo>
                  <a:pt x="165074" y="563054"/>
                </a:lnTo>
              </a:path>
              <a:path w="563245" h="563245">
                <a:moveTo>
                  <a:pt x="232905" y="231571"/>
                </a:moveTo>
                <a:lnTo>
                  <a:pt x="397979" y="399580"/>
                </a:lnTo>
                <a:lnTo>
                  <a:pt x="563041" y="231571"/>
                </a:lnTo>
              </a:path>
              <a:path w="563245" h="563245">
                <a:moveTo>
                  <a:pt x="397979" y="399580"/>
                </a:moveTo>
                <a:lnTo>
                  <a:pt x="397979" y="0"/>
                </a:lnTo>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94" name="Round Same Side Corner Rectangle 93">
            <a:extLst>
              <a:ext uri="{FF2B5EF4-FFF2-40B4-BE49-F238E27FC236}">
                <a16:creationId xmlns:a16="http://schemas.microsoft.com/office/drawing/2014/main" id="{4BBD8282-9665-F244-8355-A065DFA513FD}"/>
              </a:ext>
              <a:ext uri="{C183D7F6-B498-43B3-948B-1728B52AA6E4}">
                <adec:decorative xmlns:adec="http://schemas.microsoft.com/office/drawing/2017/decorative" val="1"/>
              </a:ext>
            </a:extLst>
          </p:cNvPr>
          <p:cNvSpPr/>
          <p:nvPr/>
        </p:nvSpPr>
        <p:spPr>
          <a:xfrm rot="5400000">
            <a:off x="1317660" y="4952217"/>
            <a:ext cx="213518" cy="946508"/>
          </a:xfrm>
          <a:prstGeom prst="round2Same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76200" tIns="0" bIns="0" rtlCol="0" anchor="ctr"/>
          <a:lstStyle/>
          <a:p>
            <a:pPr algn="ctr" defTabSz="441756"/>
            <a:r>
              <a:rPr lang="pt-br" sz="750" b="1">
                <a:solidFill>
                  <a:prstClr val="white"/>
                </a:solidFill>
                <a:latin typeface="Segoe UI" panose="020B0502040204020203" pitchFamily="34" charset="0"/>
                <a:cs typeface="Segoe UI" panose="020B0502040204020203" pitchFamily="34" charset="0"/>
              </a:rPr>
              <a:t>Debra – advogada</a:t>
            </a:r>
          </a:p>
        </p:txBody>
      </p:sp>
      <p:sp>
        <p:nvSpPr>
          <p:cNvPr id="95" name="Script_F03A">
            <a:extLst>
              <a:ext uri="{FF2B5EF4-FFF2-40B4-BE49-F238E27FC236}">
                <a16:creationId xmlns:a16="http://schemas.microsoft.com/office/drawing/2014/main" id="{EC989D48-F764-FE48-BB21-D76F70E05C7C}"/>
              </a:ext>
              <a:ext uri="{C183D7F6-B498-43B3-948B-1728B52AA6E4}">
                <adec:decorative xmlns:adec="http://schemas.microsoft.com/office/drawing/2017/decorative" val="1"/>
              </a:ext>
            </a:extLst>
          </p:cNvPr>
          <p:cNvSpPr>
            <a:spLocks noChangeAspect="1" noEditPoints="1"/>
          </p:cNvSpPr>
          <p:nvPr/>
        </p:nvSpPr>
        <p:spPr bwMode="auto">
          <a:xfrm>
            <a:off x="3808729" y="3916393"/>
            <a:ext cx="480313" cy="480545"/>
          </a:xfrm>
          <a:custGeom>
            <a:avLst/>
            <a:gdLst>
              <a:gd name="T0" fmla="*/ 2638 w 3768"/>
              <a:gd name="T1" fmla="*/ 3015 h 3768"/>
              <a:gd name="T2" fmla="*/ 2371 w 3768"/>
              <a:gd name="T3" fmla="*/ 3125 h 3768"/>
              <a:gd name="T4" fmla="*/ 2261 w 3768"/>
              <a:gd name="T5" fmla="*/ 3392 h 3768"/>
              <a:gd name="T6" fmla="*/ 2371 w 3768"/>
              <a:gd name="T7" fmla="*/ 3658 h 3768"/>
              <a:gd name="T8" fmla="*/ 2638 w 3768"/>
              <a:gd name="T9" fmla="*/ 3768 h 3768"/>
              <a:gd name="T10" fmla="*/ 377 w 3768"/>
              <a:gd name="T11" fmla="*/ 3768 h 3768"/>
              <a:gd name="T12" fmla="*/ 110 w 3768"/>
              <a:gd name="T13" fmla="*/ 3658 h 3768"/>
              <a:gd name="T14" fmla="*/ 0 w 3768"/>
              <a:gd name="T15" fmla="*/ 3392 h 3768"/>
              <a:gd name="T16" fmla="*/ 110 w 3768"/>
              <a:gd name="T17" fmla="*/ 3125 h 3768"/>
              <a:gd name="T18" fmla="*/ 377 w 3768"/>
              <a:gd name="T19" fmla="*/ 3015 h 3768"/>
              <a:gd name="T20" fmla="*/ 2638 w 3768"/>
              <a:gd name="T21" fmla="*/ 3015 h 3768"/>
              <a:gd name="T22" fmla="*/ 3382 w 3768"/>
              <a:gd name="T23" fmla="*/ 0 h 3768"/>
              <a:gd name="T24" fmla="*/ 879 w 3768"/>
              <a:gd name="T25" fmla="*/ 0 h 3768"/>
              <a:gd name="T26" fmla="*/ 502 w 3768"/>
              <a:gd name="T27" fmla="*/ 377 h 3768"/>
              <a:gd name="T28" fmla="*/ 502 w 3768"/>
              <a:gd name="T29" fmla="*/ 3015 h 3768"/>
              <a:gd name="T30" fmla="*/ 3015 w 3768"/>
              <a:gd name="T31" fmla="*/ 753 h 3768"/>
              <a:gd name="T32" fmla="*/ 3392 w 3768"/>
              <a:gd name="T33" fmla="*/ 753 h 3768"/>
              <a:gd name="T34" fmla="*/ 3768 w 3768"/>
              <a:gd name="T35" fmla="*/ 377 h 3768"/>
              <a:gd name="T36" fmla="*/ 3392 w 3768"/>
              <a:gd name="T37" fmla="*/ 0 h 3768"/>
              <a:gd name="T38" fmla="*/ 3015 w 3768"/>
              <a:gd name="T39" fmla="*/ 377 h 3768"/>
              <a:gd name="T40" fmla="*/ 3015 w 3768"/>
              <a:gd name="T41" fmla="*/ 2387 h 3768"/>
              <a:gd name="T42" fmla="*/ 3015 w 3768"/>
              <a:gd name="T43" fmla="*/ 2387 h 3768"/>
              <a:gd name="T44" fmla="*/ 3015 w 3768"/>
              <a:gd name="T45" fmla="*/ 3392 h 3768"/>
              <a:gd name="T46" fmla="*/ 377 w 3768"/>
              <a:gd name="T47" fmla="*/ 3768 h 3768"/>
              <a:gd name="T48" fmla="*/ 2638 w 3768"/>
              <a:gd name="T49" fmla="*/ 3768 h 3768"/>
              <a:gd name="T50" fmla="*/ 3015 w 3768"/>
              <a:gd name="T51" fmla="*/ 3392 h 3768"/>
              <a:gd name="T52" fmla="*/ 879 w 3768"/>
              <a:gd name="T53" fmla="*/ 753 h 3768"/>
              <a:gd name="T54" fmla="*/ 2638 w 3768"/>
              <a:gd name="T55" fmla="*/ 753 h 3768"/>
              <a:gd name="T56" fmla="*/ 879 w 3768"/>
              <a:gd name="T57" fmla="*/ 1256 h 3768"/>
              <a:gd name="T58" fmla="*/ 2638 w 3768"/>
              <a:gd name="T59" fmla="*/ 1256 h 3768"/>
              <a:gd name="T60" fmla="*/ 879 w 3768"/>
              <a:gd name="T61" fmla="*/ 1758 h 3768"/>
              <a:gd name="T62" fmla="*/ 2638 w 3768"/>
              <a:gd name="T63" fmla="*/ 1758 h 3768"/>
              <a:gd name="T64" fmla="*/ 879 w 3768"/>
              <a:gd name="T65" fmla="*/ 2261 h 3768"/>
              <a:gd name="T66" fmla="*/ 2638 w 3768"/>
              <a:gd name="T67" fmla="*/ 2261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68" h="3768">
                <a:moveTo>
                  <a:pt x="2638" y="3015"/>
                </a:moveTo>
                <a:cubicBezTo>
                  <a:pt x="2534" y="3015"/>
                  <a:pt x="2439" y="3057"/>
                  <a:pt x="2371" y="3125"/>
                </a:cubicBezTo>
                <a:cubicBezTo>
                  <a:pt x="2303" y="3193"/>
                  <a:pt x="2261" y="3287"/>
                  <a:pt x="2261" y="3392"/>
                </a:cubicBezTo>
                <a:cubicBezTo>
                  <a:pt x="2261" y="3496"/>
                  <a:pt x="2303" y="3590"/>
                  <a:pt x="2371" y="3658"/>
                </a:cubicBezTo>
                <a:cubicBezTo>
                  <a:pt x="2439" y="3726"/>
                  <a:pt x="2534" y="3768"/>
                  <a:pt x="2638" y="3768"/>
                </a:cubicBezTo>
                <a:moveTo>
                  <a:pt x="377" y="3768"/>
                </a:moveTo>
                <a:cubicBezTo>
                  <a:pt x="272" y="3768"/>
                  <a:pt x="178" y="3726"/>
                  <a:pt x="110" y="3658"/>
                </a:cubicBezTo>
                <a:cubicBezTo>
                  <a:pt x="42" y="3590"/>
                  <a:pt x="0" y="3496"/>
                  <a:pt x="0" y="3392"/>
                </a:cubicBezTo>
                <a:cubicBezTo>
                  <a:pt x="0" y="3287"/>
                  <a:pt x="42" y="3193"/>
                  <a:pt x="110" y="3125"/>
                </a:cubicBezTo>
                <a:cubicBezTo>
                  <a:pt x="178" y="3057"/>
                  <a:pt x="272" y="3015"/>
                  <a:pt x="377" y="3015"/>
                </a:cubicBezTo>
                <a:cubicBezTo>
                  <a:pt x="2638" y="3015"/>
                  <a:pt x="2638" y="3015"/>
                  <a:pt x="2638" y="3015"/>
                </a:cubicBezTo>
                <a:moveTo>
                  <a:pt x="3382" y="0"/>
                </a:moveTo>
                <a:cubicBezTo>
                  <a:pt x="879" y="0"/>
                  <a:pt x="879" y="0"/>
                  <a:pt x="879" y="0"/>
                </a:cubicBezTo>
                <a:cubicBezTo>
                  <a:pt x="671" y="0"/>
                  <a:pt x="502" y="168"/>
                  <a:pt x="502" y="377"/>
                </a:cubicBezTo>
                <a:cubicBezTo>
                  <a:pt x="502" y="3015"/>
                  <a:pt x="502" y="3015"/>
                  <a:pt x="502" y="3015"/>
                </a:cubicBezTo>
                <a:moveTo>
                  <a:pt x="3015" y="753"/>
                </a:moveTo>
                <a:cubicBezTo>
                  <a:pt x="3392" y="753"/>
                  <a:pt x="3392" y="753"/>
                  <a:pt x="3392" y="753"/>
                </a:cubicBezTo>
                <a:cubicBezTo>
                  <a:pt x="3600" y="753"/>
                  <a:pt x="3768" y="585"/>
                  <a:pt x="3768" y="377"/>
                </a:cubicBezTo>
                <a:cubicBezTo>
                  <a:pt x="3768" y="168"/>
                  <a:pt x="3600" y="0"/>
                  <a:pt x="3392" y="0"/>
                </a:cubicBezTo>
                <a:cubicBezTo>
                  <a:pt x="3183" y="0"/>
                  <a:pt x="3015" y="168"/>
                  <a:pt x="3015" y="377"/>
                </a:cubicBezTo>
                <a:cubicBezTo>
                  <a:pt x="3015" y="2387"/>
                  <a:pt x="3015" y="2387"/>
                  <a:pt x="3015" y="2387"/>
                </a:cubicBezTo>
                <a:moveTo>
                  <a:pt x="3015" y="2387"/>
                </a:moveTo>
                <a:cubicBezTo>
                  <a:pt x="3015" y="3392"/>
                  <a:pt x="3015" y="3392"/>
                  <a:pt x="3015" y="3392"/>
                </a:cubicBezTo>
                <a:moveTo>
                  <a:pt x="377" y="3768"/>
                </a:moveTo>
                <a:cubicBezTo>
                  <a:pt x="2638" y="3768"/>
                  <a:pt x="2638" y="3768"/>
                  <a:pt x="2638" y="3768"/>
                </a:cubicBezTo>
                <a:cubicBezTo>
                  <a:pt x="2846" y="3768"/>
                  <a:pt x="3015" y="3600"/>
                  <a:pt x="3015" y="3392"/>
                </a:cubicBezTo>
                <a:moveTo>
                  <a:pt x="879" y="753"/>
                </a:moveTo>
                <a:cubicBezTo>
                  <a:pt x="2638" y="753"/>
                  <a:pt x="2638" y="753"/>
                  <a:pt x="2638" y="753"/>
                </a:cubicBezTo>
                <a:moveTo>
                  <a:pt x="879" y="1256"/>
                </a:moveTo>
                <a:cubicBezTo>
                  <a:pt x="2638" y="1256"/>
                  <a:pt x="2638" y="1256"/>
                  <a:pt x="2638" y="1256"/>
                </a:cubicBezTo>
                <a:moveTo>
                  <a:pt x="879" y="1758"/>
                </a:moveTo>
                <a:cubicBezTo>
                  <a:pt x="2638" y="1758"/>
                  <a:pt x="2638" y="1758"/>
                  <a:pt x="2638" y="1758"/>
                </a:cubicBezTo>
                <a:moveTo>
                  <a:pt x="879" y="2261"/>
                </a:moveTo>
                <a:cubicBezTo>
                  <a:pt x="2638" y="2261"/>
                  <a:pt x="2638" y="2261"/>
                  <a:pt x="2638" y="2261"/>
                </a:cubicBezTo>
              </a:path>
            </a:pathLst>
          </a:custGeom>
          <a:noFill/>
          <a:ln w="25400" cap="flat">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nvGrpSpPr>
          <p:cNvPr id="9" name="Group 8">
            <a:extLst>
              <a:ext uri="{FF2B5EF4-FFF2-40B4-BE49-F238E27FC236}">
                <a16:creationId xmlns:a16="http://schemas.microsoft.com/office/drawing/2014/main" id="{9E87B9A7-B39A-4083-A156-F80CA19E5C91}"/>
              </a:ext>
              <a:ext uri="{C183D7F6-B498-43B3-948B-1728B52AA6E4}">
                <adec:decorative xmlns:adec="http://schemas.microsoft.com/office/drawing/2017/decorative" val="1"/>
              </a:ext>
            </a:extLst>
          </p:cNvPr>
          <p:cNvGrpSpPr/>
          <p:nvPr/>
        </p:nvGrpSpPr>
        <p:grpSpPr>
          <a:xfrm>
            <a:off x="5756191" y="3940529"/>
            <a:ext cx="681241" cy="454161"/>
            <a:chOff x="5756191" y="3940529"/>
            <a:chExt cx="681241" cy="454161"/>
          </a:xfrm>
        </p:grpSpPr>
        <p:sp>
          <p:nvSpPr>
            <p:cNvPr id="96" name="object 18">
              <a:extLst>
                <a:ext uri="{FF2B5EF4-FFF2-40B4-BE49-F238E27FC236}">
                  <a16:creationId xmlns:a16="http://schemas.microsoft.com/office/drawing/2014/main" id="{B314E662-D1E8-634E-8C34-95FA476F1DF0}"/>
                </a:ext>
                <a:ext uri="{C183D7F6-B498-43B3-948B-1728B52AA6E4}">
                  <adec:decorative xmlns:adec="http://schemas.microsoft.com/office/drawing/2017/decorative" val="1"/>
                </a:ext>
              </a:extLst>
            </p:cNvPr>
            <p:cNvSpPr/>
            <p:nvPr/>
          </p:nvSpPr>
          <p:spPr>
            <a:xfrm>
              <a:off x="5756191" y="3940529"/>
              <a:ext cx="681241" cy="454161"/>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97" name="Browser_2">
              <a:extLst>
                <a:ext uri="{FF2B5EF4-FFF2-40B4-BE49-F238E27FC236}">
                  <a16:creationId xmlns:a16="http://schemas.microsoft.com/office/drawing/2014/main" id="{E0F9EFD9-9459-D645-B316-066EFEC246DC}"/>
                </a:ext>
                <a:ext uri="{C183D7F6-B498-43B3-948B-1728B52AA6E4}">
                  <adec:decorative xmlns:adec="http://schemas.microsoft.com/office/drawing/2017/decorative" val="1"/>
                </a:ext>
              </a:extLst>
            </p:cNvPr>
            <p:cNvSpPr>
              <a:spLocks noChangeAspect="1" noEditPoints="1"/>
            </p:cNvSpPr>
            <p:nvPr/>
          </p:nvSpPr>
          <p:spPr bwMode="auto">
            <a:xfrm>
              <a:off x="5982192" y="3996046"/>
              <a:ext cx="246856" cy="209869"/>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15875"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sp>
        <p:nvSpPr>
          <p:cNvPr id="103" name="globe_2">
            <a:extLst>
              <a:ext uri="{FF2B5EF4-FFF2-40B4-BE49-F238E27FC236}">
                <a16:creationId xmlns:a16="http://schemas.microsoft.com/office/drawing/2014/main" id="{1BAD2055-31AD-5443-905D-07A5CBA14569}"/>
              </a:ext>
              <a:ext uri="{C183D7F6-B498-43B3-948B-1728B52AA6E4}">
                <adec:decorative xmlns:adec="http://schemas.microsoft.com/office/drawing/2017/decorative" val="1"/>
              </a:ext>
            </a:extLst>
          </p:cNvPr>
          <p:cNvSpPr>
            <a:spLocks noChangeAspect="1" noEditPoints="1"/>
          </p:cNvSpPr>
          <p:nvPr/>
        </p:nvSpPr>
        <p:spPr bwMode="auto">
          <a:xfrm>
            <a:off x="7719791" y="2440117"/>
            <a:ext cx="771532" cy="771532"/>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28194" cap="flat">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106" name="Rounded Rectangle 105">
            <a:extLst>
              <a:ext uri="{FF2B5EF4-FFF2-40B4-BE49-F238E27FC236}">
                <a16:creationId xmlns:a16="http://schemas.microsoft.com/office/drawing/2014/main" id="{73552178-1372-EB4A-AB31-EC4FA26ACFC0}"/>
              </a:ext>
              <a:ext uri="{C183D7F6-B498-43B3-948B-1728B52AA6E4}">
                <adec:decorative xmlns:adec="http://schemas.microsoft.com/office/drawing/2017/decorative" val="1"/>
              </a:ext>
            </a:extLst>
          </p:cNvPr>
          <p:cNvSpPr/>
          <p:nvPr/>
        </p:nvSpPr>
        <p:spPr>
          <a:xfrm>
            <a:off x="8572832" y="2750730"/>
            <a:ext cx="821376" cy="145904"/>
          </a:xfrm>
          <a:prstGeom prst="roundRect">
            <a:avLst/>
          </a:prstGeom>
          <a:solidFill>
            <a:srgbClr val="007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r>
              <a:rPr lang="pt-br" sz="583" b="1">
                <a:solidFill>
                  <a:prstClr val="white"/>
                </a:solidFill>
                <a:latin typeface="Segoe UI" panose="020B0502040204020203" pitchFamily="34" charset="0"/>
                <a:cs typeface="Segoe UI" panose="020B0502040204020203" pitchFamily="34" charset="0"/>
              </a:rPr>
              <a:t>Windows 365</a:t>
            </a:r>
          </a:p>
        </p:txBody>
      </p:sp>
      <p:grpSp>
        <p:nvGrpSpPr>
          <p:cNvPr id="7" name="Group 6">
            <a:extLst>
              <a:ext uri="{FF2B5EF4-FFF2-40B4-BE49-F238E27FC236}">
                <a16:creationId xmlns:a16="http://schemas.microsoft.com/office/drawing/2014/main" id="{00FD2D25-0769-4B97-B915-CC726A1A9B9D}"/>
              </a:ext>
              <a:ext uri="{C183D7F6-B498-43B3-948B-1728B52AA6E4}">
                <adec:decorative xmlns:adec="http://schemas.microsoft.com/office/drawing/2017/decorative" val="1"/>
              </a:ext>
            </a:extLst>
          </p:cNvPr>
          <p:cNvGrpSpPr/>
          <p:nvPr/>
        </p:nvGrpSpPr>
        <p:grpSpPr>
          <a:xfrm>
            <a:off x="7987000" y="3935378"/>
            <a:ext cx="274048" cy="456671"/>
            <a:chOff x="7987000" y="3935378"/>
            <a:chExt cx="274048" cy="456671"/>
          </a:xfrm>
        </p:grpSpPr>
        <p:sp>
          <p:nvSpPr>
            <p:cNvPr id="85" name="mail">
              <a:extLst>
                <a:ext uri="{FF2B5EF4-FFF2-40B4-BE49-F238E27FC236}">
                  <a16:creationId xmlns:a16="http://schemas.microsoft.com/office/drawing/2014/main" id="{AC52ED96-E25B-7F41-8F89-C3AB9C952DDF}"/>
                </a:ext>
                <a:ext uri="{C183D7F6-B498-43B3-948B-1728B52AA6E4}">
                  <adec:decorative xmlns:adec="http://schemas.microsoft.com/office/drawing/2017/decorative" val="1"/>
                </a:ext>
              </a:extLst>
            </p:cNvPr>
            <p:cNvSpPr>
              <a:spLocks noChangeAspect="1" noEditPoints="1"/>
            </p:cNvSpPr>
            <p:nvPr/>
          </p:nvSpPr>
          <p:spPr bwMode="auto">
            <a:xfrm>
              <a:off x="8044728" y="4038750"/>
              <a:ext cx="158593" cy="95156"/>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109" name="CellPhone_E8EA">
              <a:extLst>
                <a:ext uri="{FF2B5EF4-FFF2-40B4-BE49-F238E27FC236}">
                  <a16:creationId xmlns:a16="http://schemas.microsoft.com/office/drawing/2014/main" id="{CF2DFCED-D414-7449-8E27-A801BF065989}"/>
                </a:ext>
                <a:ext uri="{C183D7F6-B498-43B3-948B-1728B52AA6E4}">
                  <adec:decorative xmlns:adec="http://schemas.microsoft.com/office/drawing/2017/decorative" val="1"/>
                </a:ext>
              </a:extLst>
            </p:cNvPr>
            <p:cNvSpPr>
              <a:spLocks noChangeAspect="1" noEditPoints="1"/>
            </p:cNvSpPr>
            <p:nvPr/>
          </p:nvSpPr>
          <p:spPr bwMode="auto">
            <a:xfrm>
              <a:off x="7987000" y="3935378"/>
              <a:ext cx="274048" cy="456671"/>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grpSp>
      <p:grpSp>
        <p:nvGrpSpPr>
          <p:cNvPr id="6" name="Group 5">
            <a:extLst>
              <a:ext uri="{FF2B5EF4-FFF2-40B4-BE49-F238E27FC236}">
                <a16:creationId xmlns:a16="http://schemas.microsoft.com/office/drawing/2014/main" id="{9B85C991-26CD-491A-B257-A5CDCAAE162C}"/>
              </a:ext>
              <a:ext uri="{C183D7F6-B498-43B3-948B-1728B52AA6E4}">
                <adec:decorative xmlns:adec="http://schemas.microsoft.com/office/drawing/2017/decorative" val="1"/>
              </a:ext>
            </a:extLst>
          </p:cNvPr>
          <p:cNvGrpSpPr/>
          <p:nvPr/>
        </p:nvGrpSpPr>
        <p:grpSpPr>
          <a:xfrm>
            <a:off x="9712207" y="3934450"/>
            <a:ext cx="1036463" cy="459316"/>
            <a:chOff x="9712207" y="3934450"/>
            <a:chExt cx="1036463" cy="459316"/>
          </a:xfrm>
        </p:grpSpPr>
        <p:sp>
          <p:nvSpPr>
            <p:cNvPr id="42" name="mail">
              <a:extLst>
                <a:ext uri="{FF2B5EF4-FFF2-40B4-BE49-F238E27FC236}">
                  <a16:creationId xmlns:a16="http://schemas.microsoft.com/office/drawing/2014/main" id="{D7CC49F7-BAE1-8646-9332-ADFC520293E3}"/>
                </a:ext>
                <a:ext uri="{C183D7F6-B498-43B3-948B-1728B52AA6E4}">
                  <adec:decorative xmlns:adec="http://schemas.microsoft.com/office/drawing/2017/decorative" val="1"/>
                </a:ext>
              </a:extLst>
            </p:cNvPr>
            <p:cNvSpPr>
              <a:spLocks noChangeAspect="1" noEditPoints="1"/>
            </p:cNvSpPr>
            <p:nvPr/>
          </p:nvSpPr>
          <p:spPr bwMode="auto">
            <a:xfrm>
              <a:off x="10532349" y="4037822"/>
              <a:ext cx="158593" cy="95156"/>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sp>
          <p:nvSpPr>
            <p:cNvPr id="44" name="CellPhone_E8EA">
              <a:extLst>
                <a:ext uri="{FF2B5EF4-FFF2-40B4-BE49-F238E27FC236}">
                  <a16:creationId xmlns:a16="http://schemas.microsoft.com/office/drawing/2014/main" id="{6A6FBC00-0B61-124B-BB19-9051F00AD643}"/>
                </a:ext>
                <a:ext uri="{C183D7F6-B498-43B3-948B-1728B52AA6E4}">
                  <adec:decorative xmlns:adec="http://schemas.microsoft.com/office/drawing/2017/decorative" val="1"/>
                </a:ext>
              </a:extLst>
            </p:cNvPr>
            <p:cNvSpPr>
              <a:spLocks noChangeAspect="1" noEditPoints="1"/>
            </p:cNvSpPr>
            <p:nvPr/>
          </p:nvSpPr>
          <p:spPr bwMode="auto">
            <a:xfrm>
              <a:off x="10474622" y="3934450"/>
              <a:ext cx="274048" cy="456671"/>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25400"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750">
                <a:gradFill>
                  <a:gsLst>
                    <a:gs pos="0">
                      <a:srgbClr val="505050"/>
                    </a:gs>
                    <a:gs pos="100000">
                      <a:srgbClr val="505050"/>
                    </a:gs>
                  </a:gsLst>
                </a:gradFill>
                <a:latin typeface="Calibri"/>
              </a:endParaRPr>
            </a:p>
          </p:txBody>
        </p:sp>
        <p:sp>
          <p:nvSpPr>
            <p:cNvPr id="45" name="object 18">
              <a:extLst>
                <a:ext uri="{FF2B5EF4-FFF2-40B4-BE49-F238E27FC236}">
                  <a16:creationId xmlns:a16="http://schemas.microsoft.com/office/drawing/2014/main" id="{6C05B57A-7AF5-D74E-9A3C-B90E4E4D24E0}"/>
                </a:ext>
                <a:ext uri="{C183D7F6-B498-43B3-948B-1728B52AA6E4}">
                  <adec:decorative xmlns:adec="http://schemas.microsoft.com/office/drawing/2017/decorative" val="1"/>
                </a:ext>
              </a:extLst>
            </p:cNvPr>
            <p:cNvSpPr/>
            <p:nvPr/>
          </p:nvSpPr>
          <p:spPr>
            <a:xfrm>
              <a:off x="9712207" y="3939605"/>
              <a:ext cx="681241" cy="454161"/>
            </a:xfrm>
            <a:custGeom>
              <a:avLst/>
              <a:gdLst/>
              <a:ahLst/>
              <a:cxnLst/>
              <a:rect l="l" t="t" r="r" b="b"/>
              <a:pathLst>
                <a:path w="1135379" h="756920">
                  <a:moveTo>
                    <a:pt x="983767" y="529716"/>
                  </a:moveTo>
                  <a:lnTo>
                    <a:pt x="151358" y="529716"/>
                  </a:lnTo>
                  <a:lnTo>
                    <a:pt x="151358" y="0"/>
                  </a:lnTo>
                  <a:lnTo>
                    <a:pt x="983767" y="0"/>
                  </a:lnTo>
                  <a:lnTo>
                    <a:pt x="983767" y="529716"/>
                  </a:lnTo>
                  <a:close/>
                </a:path>
                <a:path w="1135379" h="756920">
                  <a:moveTo>
                    <a:pt x="0" y="718896"/>
                  </a:moveTo>
                  <a:lnTo>
                    <a:pt x="2975" y="733623"/>
                  </a:lnTo>
                  <a:lnTo>
                    <a:pt x="11087" y="745653"/>
                  </a:lnTo>
                  <a:lnTo>
                    <a:pt x="23113" y="753766"/>
                  </a:lnTo>
                  <a:lnTo>
                    <a:pt x="37833" y="756742"/>
                  </a:lnTo>
                  <a:lnTo>
                    <a:pt x="1097280" y="756742"/>
                  </a:lnTo>
                  <a:lnTo>
                    <a:pt x="1112005" y="753766"/>
                  </a:lnTo>
                  <a:lnTo>
                    <a:pt x="1124030" y="745653"/>
                  </a:lnTo>
                  <a:lnTo>
                    <a:pt x="1132139" y="733623"/>
                  </a:lnTo>
                  <a:lnTo>
                    <a:pt x="1135113" y="718896"/>
                  </a:lnTo>
                  <a:lnTo>
                    <a:pt x="1133798" y="702726"/>
                  </a:lnTo>
                  <a:lnTo>
                    <a:pt x="1130042" y="687608"/>
                  </a:lnTo>
                  <a:lnTo>
                    <a:pt x="1124129" y="673906"/>
                  </a:lnTo>
                  <a:lnTo>
                    <a:pt x="1116342" y="661987"/>
                  </a:lnTo>
                  <a:lnTo>
                    <a:pt x="983767" y="529716"/>
                  </a:lnTo>
                  <a:lnTo>
                    <a:pt x="151358" y="529716"/>
                  </a:lnTo>
                  <a:lnTo>
                    <a:pt x="19075" y="661987"/>
                  </a:lnTo>
                  <a:lnTo>
                    <a:pt x="1319" y="702726"/>
                  </a:lnTo>
                  <a:lnTo>
                    <a:pt x="0" y="718896"/>
                  </a:lnTo>
                  <a:close/>
                </a:path>
              </a:pathLst>
            </a:custGeom>
            <a:ln w="25400">
              <a:solidFill>
                <a:srgbClr val="0078D1"/>
              </a:solidFill>
            </a:ln>
          </p:spPr>
          <p:txBody>
            <a:bodyPr wrap="square" lIns="0" tIns="0" rIns="0" bIns="0" rtlCol="0"/>
            <a:lstStyle/>
            <a:p>
              <a:pPr defTabSz="441756"/>
              <a:endParaRPr sz="505">
                <a:solidFill>
                  <a:prstClr val="black"/>
                </a:solidFill>
                <a:latin typeface="Calibri"/>
              </a:endParaRPr>
            </a:p>
          </p:txBody>
        </p:sp>
        <p:sp>
          <p:nvSpPr>
            <p:cNvPr id="46" name="Browser_2">
              <a:extLst>
                <a:ext uri="{FF2B5EF4-FFF2-40B4-BE49-F238E27FC236}">
                  <a16:creationId xmlns:a16="http://schemas.microsoft.com/office/drawing/2014/main" id="{55C6D4CD-B249-BE41-87F6-DB49381DCB1A}"/>
                </a:ext>
                <a:ext uri="{C183D7F6-B498-43B3-948B-1728B52AA6E4}">
                  <adec:decorative xmlns:adec="http://schemas.microsoft.com/office/drawing/2017/decorative" val="1"/>
                </a:ext>
              </a:extLst>
            </p:cNvPr>
            <p:cNvSpPr>
              <a:spLocks noChangeAspect="1" noEditPoints="1"/>
            </p:cNvSpPr>
            <p:nvPr/>
          </p:nvSpPr>
          <p:spPr bwMode="auto">
            <a:xfrm>
              <a:off x="9938208" y="3995123"/>
              <a:ext cx="246856" cy="209869"/>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15875" cap="sq">
              <a:solidFill>
                <a:srgbClr val="0078D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grpSp>
      <p:grpSp>
        <p:nvGrpSpPr>
          <p:cNvPr id="10" name="Group 9">
            <a:extLst>
              <a:ext uri="{FF2B5EF4-FFF2-40B4-BE49-F238E27FC236}">
                <a16:creationId xmlns:a16="http://schemas.microsoft.com/office/drawing/2014/main" id="{009E426B-106C-4B42-932B-7E72E71E9C76}"/>
              </a:ext>
              <a:ext uri="{C183D7F6-B498-43B3-948B-1728B52AA6E4}">
                <adec:decorative xmlns:adec="http://schemas.microsoft.com/office/drawing/2017/decorative" val="1"/>
              </a:ext>
            </a:extLst>
          </p:cNvPr>
          <p:cNvGrpSpPr/>
          <p:nvPr/>
        </p:nvGrpSpPr>
        <p:grpSpPr>
          <a:xfrm>
            <a:off x="7677621" y="3048979"/>
            <a:ext cx="867834" cy="290190"/>
            <a:chOff x="7677621" y="3048979"/>
            <a:chExt cx="867834" cy="290190"/>
          </a:xfrm>
        </p:grpSpPr>
        <p:sp>
          <p:nvSpPr>
            <p:cNvPr id="48" name="Rectangle 47">
              <a:extLst>
                <a:ext uri="{FF2B5EF4-FFF2-40B4-BE49-F238E27FC236}">
                  <a16:creationId xmlns:a16="http://schemas.microsoft.com/office/drawing/2014/main" id="{FA0B23CD-9445-D349-B773-745688732D48}"/>
                </a:ext>
                <a:ext uri="{C183D7F6-B498-43B3-948B-1728B52AA6E4}">
                  <adec:decorative xmlns:adec="http://schemas.microsoft.com/office/drawing/2017/decorative" val="1"/>
                </a:ext>
              </a:extLst>
            </p:cNvPr>
            <p:cNvSpPr/>
            <p:nvPr/>
          </p:nvSpPr>
          <p:spPr>
            <a:xfrm>
              <a:off x="7677621" y="3049906"/>
              <a:ext cx="384864" cy="289263"/>
            </a:xfrm>
            <a:prstGeom prst="rect">
              <a:avLst/>
            </a:prstGeom>
            <a:solidFill>
              <a:srgbClr val="EEEEEE"/>
            </a:solidFill>
            <a:ln w="25400">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51" name="Rectangle 50">
              <a:extLst>
                <a:ext uri="{FF2B5EF4-FFF2-40B4-BE49-F238E27FC236}">
                  <a16:creationId xmlns:a16="http://schemas.microsoft.com/office/drawing/2014/main" id="{D4CC37E2-2B49-F642-9EDE-816BCB39B3B5}"/>
                </a:ext>
                <a:ext uri="{C183D7F6-B498-43B3-948B-1728B52AA6E4}">
                  <adec:decorative xmlns:adec="http://schemas.microsoft.com/office/drawing/2017/decorative" val="1"/>
                </a:ext>
              </a:extLst>
            </p:cNvPr>
            <p:cNvSpPr/>
            <p:nvPr/>
          </p:nvSpPr>
          <p:spPr>
            <a:xfrm>
              <a:off x="8160591" y="3048979"/>
              <a:ext cx="384864" cy="289263"/>
            </a:xfrm>
            <a:prstGeom prst="rect">
              <a:avLst/>
            </a:prstGeom>
            <a:solidFill>
              <a:srgbClr val="EEEEEE"/>
            </a:solidFill>
            <a:ln w="25400">
              <a:solidFill>
                <a:srgbClr val="007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756"/>
              <a:endParaRPr lang="en-US" sz="870">
                <a:solidFill>
                  <a:prstClr val="white"/>
                </a:solidFill>
                <a:latin typeface="Calibri"/>
              </a:endParaRPr>
            </a:p>
          </p:txBody>
        </p:sp>
        <p:sp>
          <p:nvSpPr>
            <p:cNvPr id="52" name="Browser_2">
              <a:extLst>
                <a:ext uri="{FF2B5EF4-FFF2-40B4-BE49-F238E27FC236}">
                  <a16:creationId xmlns:a16="http://schemas.microsoft.com/office/drawing/2014/main" id="{18236495-BDD8-3B45-B14E-31183B912A5D}"/>
                </a:ext>
                <a:ext uri="{C183D7F6-B498-43B3-948B-1728B52AA6E4}">
                  <adec:decorative xmlns:adec="http://schemas.microsoft.com/office/drawing/2017/decorative" val="1"/>
                </a:ext>
              </a:extLst>
            </p:cNvPr>
            <p:cNvSpPr>
              <a:spLocks noChangeAspect="1" noEditPoints="1"/>
            </p:cNvSpPr>
            <p:nvPr/>
          </p:nvSpPr>
          <p:spPr bwMode="auto">
            <a:xfrm>
              <a:off x="7743519" y="3087583"/>
              <a:ext cx="246856" cy="209869"/>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solidFill>
              <a:schemeClr val="bg1"/>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solidFill>
                  <a:prstClr val="black"/>
                </a:solidFill>
                <a:latin typeface="Calibri"/>
              </a:endParaRPr>
            </a:p>
          </p:txBody>
        </p:sp>
        <p:sp>
          <p:nvSpPr>
            <p:cNvPr id="54" name="mail">
              <a:extLst>
                <a:ext uri="{FF2B5EF4-FFF2-40B4-BE49-F238E27FC236}">
                  <a16:creationId xmlns:a16="http://schemas.microsoft.com/office/drawing/2014/main" id="{53648BF9-C2D6-D64F-9FEF-C27A47B62C52}"/>
                </a:ext>
                <a:ext uri="{C183D7F6-B498-43B3-948B-1728B52AA6E4}">
                  <adec:decorative xmlns:adec="http://schemas.microsoft.com/office/drawing/2017/decorative" val="1"/>
                </a:ext>
              </a:extLst>
            </p:cNvPr>
            <p:cNvSpPr>
              <a:spLocks noChangeAspect="1" noEditPoints="1"/>
            </p:cNvSpPr>
            <p:nvPr/>
          </p:nvSpPr>
          <p:spPr bwMode="auto">
            <a:xfrm>
              <a:off x="8273727" y="3146034"/>
              <a:ext cx="158593" cy="95156"/>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solidFill>
              <a:schemeClr val="bg1"/>
            </a:solidFill>
            <a:ln w="15875" cap="sq">
              <a:solidFill>
                <a:srgbClr val="0078D1"/>
              </a:solidFill>
              <a:prstDash val="solid"/>
              <a:miter lim="800000"/>
              <a:headEnd/>
              <a:tailEnd/>
            </a:ln>
          </p:spPr>
          <p:txBody>
            <a:bodyPr vert="horz" wrap="square" lIns="76200" tIns="38100" rIns="76200" bIns="38100" numCol="1" anchor="t" anchorCtr="0" compatLnSpc="1">
              <a:prstTxWarp prst="textNoShape">
                <a:avLst/>
              </a:prstTxWarp>
            </a:bodyPr>
            <a:lstStyle/>
            <a:p>
              <a:pPr defTabSz="441756"/>
              <a:endParaRPr lang="en-US" sz="870">
                <a:gradFill>
                  <a:gsLst>
                    <a:gs pos="0">
                      <a:srgbClr val="505050"/>
                    </a:gs>
                    <a:gs pos="100000">
                      <a:srgbClr val="505050"/>
                    </a:gs>
                  </a:gsLst>
                </a:gradFill>
                <a:latin typeface="Calibri"/>
              </a:endParaRPr>
            </a:p>
          </p:txBody>
        </p:sp>
      </p:grpSp>
    </p:spTree>
    <p:extLst>
      <p:ext uri="{BB962C8B-B14F-4D97-AF65-F5344CB8AC3E}">
        <p14:creationId xmlns:p14="http://schemas.microsoft.com/office/powerpoint/2010/main" val="4930645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099004B-623E-7D5A-F4D1-16E2022381E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0" name="!!Rectangle 5">
            <a:extLst>
              <a:ext uri="{FF2B5EF4-FFF2-40B4-BE49-F238E27FC236}">
                <a16:creationId xmlns:a16="http://schemas.microsoft.com/office/drawing/2014/main" id="{ED0CA4CD-B744-0E85-0D59-FAA458D8C58E}"/>
              </a:ext>
              <a:ext uri="{C183D7F6-B498-43B3-948B-1728B52AA6E4}">
                <adec:decorative xmlns:adec="http://schemas.microsoft.com/office/drawing/2017/decorative" val="1"/>
              </a:ext>
            </a:extLst>
          </p:cNvPr>
          <p:cNvSpPr/>
          <p:nvPr/>
        </p:nvSpPr>
        <p:spPr bwMode="auto">
          <a:xfrm>
            <a:off x="0" y="3784600"/>
            <a:ext cx="12192000" cy="3073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1B1B1B"/>
              </a:soli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522D2BD3-4D69-1A70-207E-E5CE8730F96B}"/>
              </a:ext>
            </a:extLst>
          </p:cNvPr>
          <p:cNvSpPr txBox="1"/>
          <p:nvPr/>
        </p:nvSpPr>
        <p:spPr>
          <a:xfrm>
            <a:off x="8298637" y="5416953"/>
            <a:ext cx="3156682"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rgbClr val="1B1B1B">
                    <a:lumMod val="75000"/>
                    <a:lumOff val="25000"/>
                  </a:srgbClr>
                </a:solidFill>
                <a:effectLst/>
                <a:uLnTx/>
                <a:uFillTx/>
                <a:latin typeface="Segoe UI Semibold"/>
                <a:ea typeface="+mn-ea"/>
                <a:cs typeface="+mn-cs"/>
              </a:rPr>
              <a:t>Equipe externa</a:t>
            </a:r>
          </a:p>
        </p:txBody>
      </p:sp>
      <p:sp>
        <p:nvSpPr>
          <p:cNvPr id="2" name="Title 1">
            <a:extLst>
              <a:ext uri="{FF2B5EF4-FFF2-40B4-BE49-F238E27FC236}">
                <a16:creationId xmlns:a16="http://schemas.microsoft.com/office/drawing/2014/main" id="{6FA5D532-178C-4FAB-0B44-FA1B513B1AE6}"/>
              </a:ext>
            </a:extLst>
          </p:cNvPr>
          <p:cNvSpPr>
            <a:spLocks noGrp="1"/>
          </p:cNvSpPr>
          <p:nvPr>
            <p:ph type="title"/>
          </p:nvPr>
        </p:nvSpPr>
        <p:spPr>
          <a:xfrm>
            <a:off x="689124" y="531296"/>
            <a:ext cx="10934700" cy="430887"/>
          </a:xfrm>
        </p:spPr>
        <p:txBody>
          <a:bodyPr/>
          <a:lstStyle/>
          <a:p>
            <a:r>
              <a:rPr lang="pt-br"/>
              <a:t>Windows 365 para organizações de pequeno e médio porte</a:t>
            </a:r>
          </a:p>
        </p:txBody>
      </p:sp>
      <p:sp>
        <p:nvSpPr>
          <p:cNvPr id="4" name="Rectangle 3">
            <a:extLst>
              <a:ext uri="{FF2B5EF4-FFF2-40B4-BE49-F238E27FC236}">
                <a16:creationId xmlns:a16="http://schemas.microsoft.com/office/drawing/2014/main" id="{57F23969-D7F1-488A-2C28-425BCF67A9D2}"/>
              </a:ext>
            </a:extLst>
          </p:cNvPr>
          <p:cNvSpPr/>
          <p:nvPr/>
        </p:nvSpPr>
        <p:spPr bwMode="auto">
          <a:xfrm>
            <a:off x="0" y="5833641"/>
            <a:ext cx="12192000" cy="10243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1B1B1B">
                  <a:lumMod val="75000"/>
                  <a:lumOff val="25000"/>
                </a:srgbClr>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4CF7B62F-B914-F79B-84A4-E9246D3CEC11}"/>
              </a:ext>
            </a:extLst>
          </p:cNvPr>
          <p:cNvSpPr/>
          <p:nvPr/>
        </p:nvSpPr>
        <p:spPr>
          <a:xfrm>
            <a:off x="831781" y="5989643"/>
            <a:ext cx="2534356" cy="50456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1B1B1B"/>
                </a:solidFill>
                <a:effectLst/>
                <a:uLnTx/>
                <a:uFillTx/>
                <a:latin typeface="Segoe UI"/>
                <a:ea typeface="+mn-ea"/>
                <a:cs typeface="+mn-cs"/>
              </a:rPr>
              <a:t>Equipes remotas, </a:t>
            </a:r>
            <a:endParaRPr kumimoji="0" lang="en-US" sz="1200" b="0" i="0" u="none" strike="noStrike" kern="1200" cap="none" spc="0" normalizeH="0" baseline="0" noProof="0" dirty="0">
              <a:ln>
                <a:noFill/>
              </a:ln>
              <a:solidFill>
                <a:srgbClr val="1B1B1B"/>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1B1B1B"/>
                </a:solidFill>
                <a:effectLst/>
                <a:uLnTx/>
                <a:uFillTx/>
                <a:latin typeface="Segoe UI"/>
                <a:ea typeface="+mn-ea"/>
                <a:cs typeface="+mn-cs"/>
              </a:rPr>
              <a:t>novas contratações</a:t>
            </a:r>
            <a:endParaRPr kumimoji="0" lang="en-US" sz="1200" b="0" i="0" u="none" strike="noStrike" kern="1200" cap="none" spc="0" normalizeH="0" baseline="0" noProof="0" dirty="0">
              <a:ln>
                <a:noFill/>
              </a:ln>
              <a:solidFill>
                <a:srgbClr val="1B1B1B"/>
              </a:solidFill>
              <a:effectLst/>
              <a:uLnTx/>
              <a:uFillTx/>
              <a:latin typeface="Segoe UI"/>
              <a:ea typeface="+mn-ea"/>
              <a:cs typeface="Segoe UI"/>
            </a:endParaRPr>
          </a:p>
        </p:txBody>
      </p:sp>
      <p:sp>
        <p:nvSpPr>
          <p:cNvPr id="10" name="Rectangle 9">
            <a:extLst>
              <a:ext uri="{FF2B5EF4-FFF2-40B4-BE49-F238E27FC236}">
                <a16:creationId xmlns:a16="http://schemas.microsoft.com/office/drawing/2014/main" id="{E7AEE368-AFA1-C40E-BDDC-D8F736B6B6EC}"/>
              </a:ext>
            </a:extLst>
          </p:cNvPr>
          <p:cNvSpPr/>
          <p:nvPr/>
        </p:nvSpPr>
        <p:spPr>
          <a:xfrm>
            <a:off x="4720791" y="5989643"/>
            <a:ext cx="2534356" cy="50456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1B1B1B"/>
                </a:solidFill>
                <a:effectLst/>
                <a:uLnTx/>
                <a:uFillTx/>
                <a:latin typeface="Segoe UI"/>
                <a:ea typeface="+mn-ea"/>
                <a:cs typeface="+mn-cs"/>
              </a:rPr>
              <a:t>Desenvolvedores</a:t>
            </a:r>
            <a:r>
              <a:rPr kumimoji="0" lang="pt-br" sz="1200" b="0" i="0" u="none" strike="noStrike" kern="1200" cap="none" spc="0" normalizeH="0" baseline="0" noProof="0" dirty="0">
                <a:ln>
                  <a:noFill/>
                </a:ln>
                <a:solidFill>
                  <a:srgbClr val="1B1B1B"/>
                </a:solidFill>
                <a:effectLst/>
                <a:uLnTx/>
                <a:uFillTx/>
                <a:latin typeface="Segoe UI"/>
                <a:ea typeface="+mn-ea"/>
                <a:cs typeface="Calibri"/>
              </a:rPr>
              <a:t>, </a:t>
            </a:r>
            <a:r>
              <a:rPr kumimoji="0" lang="pt-br" sz="1200" b="0" i="0" u="none" strike="noStrike" kern="1200" cap="none" spc="0" normalizeH="0" baseline="0" noProof="0" dirty="0">
                <a:ln>
                  <a:noFill/>
                </a:ln>
                <a:solidFill>
                  <a:srgbClr val="1B1B1B"/>
                </a:solidFill>
                <a:effectLst/>
                <a:uLnTx/>
                <a:uFillTx/>
                <a:latin typeface="Segoe UI"/>
                <a:ea typeface="+mn-ea"/>
                <a:cs typeface="+mn-cs"/>
              </a:rPr>
              <a:t>engenheiros </a:t>
            </a:r>
            <a:br>
              <a:rPr kumimoji="0" lang="pt-br" sz="1200" b="0" i="0" u="none" strike="noStrike" kern="1200" cap="none" spc="0" normalizeH="0" baseline="0" noProof="0" dirty="0">
                <a:ln>
                  <a:noFill/>
                </a:ln>
                <a:solidFill>
                  <a:srgbClr val="1B1B1B"/>
                </a:solidFill>
                <a:effectLst/>
                <a:uLnTx/>
                <a:uFillTx/>
                <a:latin typeface="Segoe UI"/>
                <a:ea typeface="+mn-ea"/>
                <a:cs typeface="+mn-cs"/>
              </a:rPr>
            </a:br>
            <a:r>
              <a:rPr kumimoji="0" lang="pt-br" sz="1200" b="0" i="0" u="none" strike="noStrike" kern="1200" cap="none" spc="0" normalizeH="0" baseline="0" noProof="0" dirty="0">
                <a:ln>
                  <a:noFill/>
                </a:ln>
                <a:solidFill>
                  <a:srgbClr val="1B1B1B"/>
                </a:solidFill>
                <a:effectLst/>
                <a:uLnTx/>
                <a:uFillTx/>
                <a:latin typeface="Segoe UI"/>
                <a:ea typeface="+mn-ea"/>
                <a:cs typeface="+mn-cs"/>
              </a:rPr>
              <a:t>de dados </a:t>
            </a:r>
            <a:r>
              <a:rPr kumimoji="0" lang="pt-br" sz="1200" b="0" i="0" u="none" strike="noStrike" kern="1200" cap="none" spc="0" normalizeH="0" baseline="0" noProof="0" dirty="0">
                <a:ln>
                  <a:noFill/>
                </a:ln>
                <a:solidFill>
                  <a:srgbClr val="1B1B1B"/>
                </a:solidFill>
                <a:effectLst/>
                <a:uLnTx/>
                <a:uFillTx/>
                <a:latin typeface="Segoe UI"/>
                <a:ea typeface="Calibri"/>
                <a:cs typeface="Calibri"/>
              </a:rPr>
              <a:t>planejadores de eventos</a:t>
            </a:r>
            <a:endParaRPr kumimoji="0" lang="en-US" sz="1200" b="0" i="0" u="none" strike="noStrike" kern="1200" cap="none" spc="0" normalizeH="0" baseline="0" noProof="0" dirty="0">
              <a:ln>
                <a:noFill/>
              </a:ln>
              <a:solidFill>
                <a:srgbClr val="1B1B1B"/>
              </a:solidFill>
              <a:effectLst/>
              <a:uLnTx/>
              <a:uFillTx/>
              <a:latin typeface="Segoe UI"/>
              <a:ea typeface="Calibri"/>
              <a:cs typeface="Calibri"/>
            </a:endParaRPr>
          </a:p>
        </p:txBody>
      </p:sp>
      <p:sp>
        <p:nvSpPr>
          <p:cNvPr id="12" name="Rectangle 11">
            <a:extLst>
              <a:ext uri="{FF2B5EF4-FFF2-40B4-BE49-F238E27FC236}">
                <a16:creationId xmlns:a16="http://schemas.microsoft.com/office/drawing/2014/main" id="{6514AAC9-614E-3EFD-A9BC-535174B18FD2}"/>
              </a:ext>
            </a:extLst>
          </p:cNvPr>
          <p:cNvSpPr/>
          <p:nvPr/>
        </p:nvSpPr>
        <p:spPr>
          <a:xfrm>
            <a:off x="8609800" y="5989643"/>
            <a:ext cx="2534356" cy="50456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1B1B1B"/>
                </a:solidFill>
                <a:effectLst/>
                <a:uLnTx/>
                <a:uFillTx/>
                <a:latin typeface="Segoe UI"/>
                <a:ea typeface="+mn-ea"/>
                <a:cs typeface="+mn-cs"/>
              </a:rPr>
              <a:t>Funcionários terceirizados, agentes, inspetores</a:t>
            </a:r>
            <a:endParaRPr kumimoji="0" lang="en-US" sz="1200" b="0" i="0" u="none" strike="noStrike" kern="1200" cap="none" spc="0" normalizeH="0" baseline="0" noProof="0" dirty="0">
              <a:ln>
                <a:noFill/>
              </a:ln>
              <a:solidFill>
                <a:srgbClr val="1B1B1B"/>
              </a:solidFill>
              <a:effectLst/>
              <a:uLnTx/>
              <a:uFillTx/>
              <a:latin typeface="Segoe UI"/>
              <a:ea typeface="Calibri"/>
              <a:cs typeface="Calibri"/>
            </a:endParaRPr>
          </a:p>
        </p:txBody>
      </p:sp>
      <p:cxnSp>
        <p:nvCxnSpPr>
          <p:cNvPr id="17" name="Straight Connector 16">
            <a:extLst>
              <a:ext uri="{FF2B5EF4-FFF2-40B4-BE49-F238E27FC236}">
                <a16:creationId xmlns:a16="http://schemas.microsoft.com/office/drawing/2014/main" id="{6378B8D8-4894-4E63-BC2B-58F56746DBA2}"/>
              </a:ext>
            </a:extLst>
          </p:cNvPr>
          <p:cNvCxnSpPr>
            <a:cxnSpLocks/>
          </p:cNvCxnSpPr>
          <p:nvPr/>
        </p:nvCxnSpPr>
        <p:spPr>
          <a:xfrm>
            <a:off x="8407319" y="5221368"/>
            <a:ext cx="3048000"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79AECAF-1D9C-26AA-5F0D-0FE227D10B62}"/>
              </a:ext>
            </a:extLst>
          </p:cNvPr>
          <p:cNvSpPr txBox="1"/>
          <p:nvPr/>
        </p:nvSpPr>
        <p:spPr>
          <a:xfrm>
            <a:off x="2671862" y="5416953"/>
            <a:ext cx="2743200"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rgbClr val="1B1B1B">
                    <a:lumMod val="75000"/>
                    <a:lumOff val="25000"/>
                  </a:srgbClr>
                </a:solidFill>
                <a:effectLst/>
                <a:uLnTx/>
                <a:uFillTx/>
                <a:latin typeface="Segoe UI Semibold"/>
                <a:ea typeface="+mn-ea"/>
                <a:cs typeface="+mn-cs"/>
              </a:rPr>
              <a:t>Equipe interna</a:t>
            </a:r>
          </a:p>
        </p:txBody>
      </p:sp>
      <p:cxnSp>
        <p:nvCxnSpPr>
          <p:cNvPr id="48" name="Straight Connector 47">
            <a:extLst>
              <a:ext uri="{FF2B5EF4-FFF2-40B4-BE49-F238E27FC236}">
                <a16:creationId xmlns:a16="http://schemas.microsoft.com/office/drawing/2014/main" id="{D0640D5D-1763-B57F-E37F-95890377FB9A}"/>
              </a:ext>
            </a:extLst>
          </p:cNvPr>
          <p:cNvCxnSpPr>
            <a:cxnSpLocks/>
          </p:cNvCxnSpPr>
          <p:nvPr/>
        </p:nvCxnSpPr>
        <p:spPr>
          <a:xfrm>
            <a:off x="598224" y="5221368"/>
            <a:ext cx="6968085"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E0A71A-AC68-7919-CBEB-C85B222B122C}"/>
              </a:ext>
            </a:extLst>
          </p:cNvPr>
          <p:cNvCxnSpPr>
            <a:cxnSpLocks/>
          </p:cNvCxnSpPr>
          <p:nvPr/>
        </p:nvCxnSpPr>
        <p:spPr>
          <a:xfrm>
            <a:off x="4043464" y="5989643"/>
            <a:ext cx="0" cy="50456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55CC71A-9EC0-B71D-8009-892CF00282F9}"/>
              </a:ext>
            </a:extLst>
          </p:cNvPr>
          <p:cNvCxnSpPr>
            <a:cxnSpLocks/>
          </p:cNvCxnSpPr>
          <p:nvPr/>
        </p:nvCxnSpPr>
        <p:spPr>
          <a:xfrm>
            <a:off x="8092803" y="6043853"/>
            <a:ext cx="0" cy="50456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3" name="Picture 22" descr="Imagem contendo texto, mesa, escrivaninha&#10;&#10;Descrição gerada automaticamente">
            <a:extLst>
              <a:ext uri="{FF2B5EF4-FFF2-40B4-BE49-F238E27FC236}">
                <a16:creationId xmlns:a16="http://schemas.microsoft.com/office/drawing/2014/main" id="{0E7B09B2-1951-9840-5220-AB14E7786DE7}"/>
              </a:ext>
            </a:extLst>
          </p:cNvPr>
          <p:cNvPicPr>
            <a:picLocks noChangeAspect="1"/>
          </p:cNvPicPr>
          <p:nvPr/>
        </p:nvPicPr>
        <p:blipFill rotWithShape="1">
          <a:blip r:embed="rId4">
            <a:extLst>
              <a:ext uri="{28A0092B-C50C-407E-A947-70E740481C1C}">
                <a14:useLocalDpi xmlns:a14="http://schemas.microsoft.com/office/drawing/2010/main" val="0"/>
              </a:ext>
            </a:extLst>
          </a:blip>
          <a:srcRect t="23162" b="-151"/>
          <a:stretch/>
        </p:blipFill>
        <p:spPr>
          <a:xfrm>
            <a:off x="598224" y="1762485"/>
            <a:ext cx="3163815" cy="1834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Pessoa usando computador&#10;&#10;Descrição gerada automaticamente com baixa confiança">
            <a:extLst>
              <a:ext uri="{FF2B5EF4-FFF2-40B4-BE49-F238E27FC236}">
                <a16:creationId xmlns:a16="http://schemas.microsoft.com/office/drawing/2014/main" id="{18D555A2-855D-D44A-8A90-442240066A12}"/>
              </a:ext>
            </a:extLst>
          </p:cNvPr>
          <p:cNvPicPr>
            <a:picLocks noChangeAspect="1"/>
          </p:cNvPicPr>
          <p:nvPr/>
        </p:nvPicPr>
        <p:blipFill rotWithShape="1">
          <a:blip r:embed="rId5">
            <a:extLst>
              <a:ext uri="{28A0092B-C50C-407E-A947-70E740481C1C}">
                <a14:useLocalDpi xmlns:a14="http://schemas.microsoft.com/office/drawing/2010/main" val="0"/>
              </a:ext>
            </a:extLst>
          </a:blip>
          <a:srcRect t="5063" b="17610"/>
          <a:stretch/>
        </p:blipFill>
        <p:spPr>
          <a:xfrm>
            <a:off x="4479167" y="1769152"/>
            <a:ext cx="3156682" cy="1830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Duas pessoas usando chapéus duros olhando para um tablet&#10;&#10;Descrição gerada automaticamente com média confiança&#10;">
            <a:extLst>
              <a:ext uri="{FF2B5EF4-FFF2-40B4-BE49-F238E27FC236}">
                <a16:creationId xmlns:a16="http://schemas.microsoft.com/office/drawing/2014/main" id="{316E5369-A036-9EA5-311C-915F994DD4C1}"/>
              </a:ext>
            </a:extLst>
          </p:cNvPr>
          <p:cNvPicPr>
            <a:picLocks noChangeAspect="1"/>
          </p:cNvPicPr>
          <p:nvPr/>
        </p:nvPicPr>
        <p:blipFill rotWithShape="1">
          <a:blip r:embed="rId6">
            <a:extLst>
              <a:ext uri="{28A0092B-C50C-407E-A947-70E740481C1C}">
                <a14:useLocalDpi xmlns:a14="http://schemas.microsoft.com/office/drawing/2010/main" val="0"/>
              </a:ext>
            </a:extLst>
          </a:blip>
          <a:srcRect b="23144"/>
          <a:stretch/>
        </p:blipFill>
        <p:spPr>
          <a:xfrm>
            <a:off x="8407319" y="1757161"/>
            <a:ext cx="3198603" cy="1843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object 20"/>
          <p:cNvSpPr txBox="1"/>
          <p:nvPr/>
        </p:nvSpPr>
        <p:spPr>
          <a:xfrm>
            <a:off x="8298637" y="4465053"/>
            <a:ext cx="3156682" cy="369332"/>
          </a:xfrm>
          <a:prstGeom prst="rect">
            <a:avLst/>
          </a:prstGeom>
        </p:spPr>
        <p:txBody>
          <a:bodyPr vert="horz" wrap="square" lIns="91440" tIns="0" rIns="0" bIns="0" rtlCol="0" anchor="t">
            <a:noAutofit/>
          </a:bodyPr>
          <a:lstStyle/>
          <a:p>
            <a:pPr marL="5715" marR="1905"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1B1B1B"/>
                </a:solidFill>
                <a:effectLst/>
                <a:uLnTx/>
                <a:uFillTx/>
                <a:latin typeface="Segoe UI"/>
                <a:ea typeface="+mn-ea"/>
                <a:cs typeface="Segoe UI"/>
              </a:rPr>
              <a:t>Forneça</a:t>
            </a:r>
            <a:r>
              <a:rPr kumimoji="0" lang="pt-br" sz="1200" b="0" i="0" u="none" strike="noStrike" kern="1200" cap="none" spc="0" normalizeH="0" baseline="0" noProof="0" dirty="0">
                <a:ln>
                  <a:noFill/>
                </a:ln>
                <a:solidFill>
                  <a:srgbClr val="1B1B1B"/>
                </a:solidFill>
                <a:effectLst/>
                <a:uLnTx/>
                <a:uFillTx/>
                <a:latin typeface="Segoe UI"/>
                <a:ea typeface="+mn-lt"/>
                <a:cs typeface="Segoe UI"/>
              </a:rPr>
              <a:t> com segurança acesso a recursos internos imediatamente</a:t>
            </a:r>
            <a:endParaRPr kumimoji="0" lang="en-US" sz="1200" b="0" i="0" u="none" strike="noStrike" kern="1200" cap="none" spc="0" normalizeH="0" baseline="0" noProof="0" dirty="0">
              <a:ln>
                <a:noFill/>
              </a:ln>
              <a:solidFill>
                <a:srgbClr val="1B1B1B"/>
              </a:solidFill>
              <a:effectLst/>
              <a:uLnTx/>
              <a:uFillTx/>
              <a:latin typeface="Segoe UI"/>
              <a:ea typeface="+mn-ea"/>
              <a:cs typeface="Segoe UI"/>
            </a:endParaRPr>
          </a:p>
        </p:txBody>
      </p:sp>
      <p:sp>
        <p:nvSpPr>
          <p:cNvPr id="22" name="object 22"/>
          <p:cNvSpPr txBox="1"/>
          <p:nvPr/>
        </p:nvSpPr>
        <p:spPr>
          <a:xfrm>
            <a:off x="520619" y="4465053"/>
            <a:ext cx="3156681" cy="369332"/>
          </a:xfrm>
          <a:prstGeom prst="rect">
            <a:avLst/>
          </a:prstGeom>
        </p:spPr>
        <p:txBody>
          <a:bodyPr vert="horz" wrap="square" lIns="91440" tIns="0" rIns="0" bIns="0" rtlCol="0" anchor="t">
            <a:noAutofit/>
          </a:bodyPr>
          <a:lstStyle>
            <a:defPPr>
              <a:defRPr lang="en-US"/>
            </a:defPPr>
            <a:lvl1pPr marL="5715">
              <a:lnSpc>
                <a:spcPts val="1500"/>
              </a:lnSpc>
              <a:defRPr sz="1200" spc="-2">
                <a:solidFill>
                  <a:srgbClr val="505050"/>
                </a:solidFill>
                <a:latin typeface="Segoe UI"/>
                <a:cs typeface="Segoe UI"/>
              </a:defRPr>
            </a:lvl1pPr>
          </a:lstStyle>
          <a:p>
            <a:pPr marL="5715"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1B1B1B"/>
                </a:solidFill>
                <a:effectLst/>
                <a:uLnTx/>
                <a:uFillTx/>
                <a:latin typeface="Segoe UI"/>
                <a:ea typeface="+mn-ea"/>
                <a:cs typeface="Segoe UI"/>
              </a:rPr>
              <a:t>Simplifique o gerenciamento de dispositivos para suas equipes remotas e novas contratações</a:t>
            </a:r>
            <a:endParaRPr kumimoji="0" lang="en-US" sz="1200" b="0" i="0" u="none" strike="noStrike" kern="1200" cap="none" spc="0" normalizeH="0" baseline="0" noProof="0" dirty="0">
              <a:ln>
                <a:noFill/>
              </a:ln>
              <a:solidFill>
                <a:srgbClr val="1B1B1B"/>
              </a:solidFill>
              <a:effectLst/>
              <a:uLnTx/>
              <a:uFillTx/>
              <a:latin typeface="Segoe UI"/>
              <a:ea typeface="+mn-ea"/>
              <a:cs typeface="Segoe UI"/>
            </a:endParaRPr>
          </a:p>
        </p:txBody>
      </p:sp>
      <p:sp>
        <p:nvSpPr>
          <p:cNvPr id="28" name="object 28"/>
          <p:cNvSpPr txBox="1"/>
          <p:nvPr/>
        </p:nvSpPr>
        <p:spPr>
          <a:xfrm>
            <a:off x="4409628" y="4465053"/>
            <a:ext cx="3108960" cy="369332"/>
          </a:xfrm>
          <a:prstGeom prst="rect">
            <a:avLst/>
          </a:prstGeom>
        </p:spPr>
        <p:txBody>
          <a:bodyPr vert="horz" wrap="square" lIns="91440" tIns="0" rIns="0" bIns="0" rtlCol="0" anchor="t">
            <a:spAutoFit/>
          </a:bodyPr>
          <a:lstStyle/>
          <a:p>
            <a:pPr marL="5715"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1B1B1B"/>
                </a:solidFill>
                <a:effectLst/>
                <a:uLnTx/>
                <a:uFillTx/>
                <a:latin typeface="Segoe UI"/>
                <a:ea typeface="+mn-ea"/>
                <a:cs typeface="Segoe UI"/>
              </a:rPr>
              <a:t>Expanda a capacidade e o armazenamento em nuvem em minutos e reduza os custos do data center</a:t>
            </a:r>
            <a:endParaRPr kumimoji="0" lang="en-US" sz="1200" b="0" i="0" u="none" strike="noStrike" kern="1200" cap="none" spc="0" normalizeH="0" baseline="0" noProof="0" dirty="0">
              <a:ln>
                <a:noFill/>
              </a:ln>
              <a:solidFill>
                <a:srgbClr val="1B1B1B"/>
              </a:solidFill>
              <a:effectLst/>
              <a:uLnTx/>
              <a:uFillTx/>
              <a:latin typeface="Segoe UI"/>
              <a:ea typeface="+mn-ea"/>
              <a:cs typeface="Segoe UI"/>
            </a:endParaRPr>
          </a:p>
        </p:txBody>
      </p:sp>
      <p:sp>
        <p:nvSpPr>
          <p:cNvPr id="45" name="Round Same Side Corner Rectangle 44">
            <a:extLst>
              <a:ext uri="{FF2B5EF4-FFF2-40B4-BE49-F238E27FC236}">
                <a16:creationId xmlns:a16="http://schemas.microsoft.com/office/drawing/2014/main" id="{3E74DD38-35E5-164C-958B-339BCEF62DCD}"/>
              </a:ext>
              <a:ext uri="{C183D7F6-B498-43B3-948B-1728B52AA6E4}">
                <adec:decorative xmlns:adec="http://schemas.microsoft.com/office/drawing/2017/decorative" val="1"/>
              </a:ext>
            </a:extLst>
          </p:cNvPr>
          <p:cNvSpPr/>
          <p:nvPr/>
        </p:nvSpPr>
        <p:spPr>
          <a:xfrm>
            <a:off x="4409628" y="3937701"/>
            <a:ext cx="3156681"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1B1B1B"/>
                </a:solidFill>
                <a:effectLst/>
                <a:uLnTx/>
                <a:uFillTx/>
                <a:latin typeface="Segoe UI Semibold"/>
                <a:ea typeface="+mn-ea"/>
                <a:cs typeface="Segoe UI"/>
              </a:rPr>
              <a:t>Flexibilidade de capacidade </a:t>
            </a:r>
            <a:br>
              <a:rPr kumimoji="0" lang="pt-br" sz="1400" b="0" i="0" u="none" strike="noStrike" kern="1200" cap="none" spc="0" normalizeH="0" baseline="0" noProof="0" dirty="0">
                <a:ln>
                  <a:noFill/>
                </a:ln>
                <a:solidFill>
                  <a:srgbClr val="1B1B1B"/>
                </a:solidFill>
                <a:effectLst/>
                <a:uLnTx/>
                <a:uFillTx/>
                <a:latin typeface="Segoe UI Semibold"/>
                <a:ea typeface="+mn-ea"/>
                <a:cs typeface="Segoe UI"/>
              </a:rPr>
            </a:br>
            <a:r>
              <a:rPr kumimoji="0" lang="pt-br" sz="1400" b="0" i="0" u="none" strike="noStrike" kern="1200" cap="none" spc="0" normalizeH="0" baseline="0" noProof="0" dirty="0">
                <a:ln>
                  <a:noFill/>
                </a:ln>
                <a:solidFill>
                  <a:srgbClr val="1B1B1B"/>
                </a:solidFill>
                <a:effectLst/>
                <a:uLnTx/>
                <a:uFillTx/>
                <a:latin typeface="Segoe UI Semibold"/>
                <a:ea typeface="+mn-ea"/>
                <a:cs typeface="Segoe UI"/>
              </a:rPr>
              <a:t>e armazenamento</a:t>
            </a:r>
          </a:p>
        </p:txBody>
      </p:sp>
      <p:sp>
        <p:nvSpPr>
          <p:cNvPr id="5" name="Round Same Side Corner Rectangle 44">
            <a:extLst>
              <a:ext uri="{FF2B5EF4-FFF2-40B4-BE49-F238E27FC236}">
                <a16:creationId xmlns:a16="http://schemas.microsoft.com/office/drawing/2014/main" id="{B8C262EE-D1C4-B418-5CD9-63AF6A142337}"/>
              </a:ext>
              <a:ext uri="{C183D7F6-B498-43B3-948B-1728B52AA6E4}">
                <adec:decorative xmlns:adec="http://schemas.microsoft.com/office/drawing/2017/decorative" val="1"/>
              </a:ext>
            </a:extLst>
          </p:cNvPr>
          <p:cNvSpPr/>
          <p:nvPr/>
        </p:nvSpPr>
        <p:spPr>
          <a:xfrm>
            <a:off x="520619" y="4030034"/>
            <a:ext cx="315668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rgbClr val="1B1B1B"/>
                </a:solidFill>
                <a:effectLst/>
                <a:uLnTx/>
                <a:uFillTx/>
                <a:latin typeface="Segoe UI Semibold"/>
                <a:ea typeface="+mn-ea"/>
                <a:cs typeface="Segoe UI"/>
              </a:rPr>
              <a:t>Gerenciamento de dispositivos simplificado</a:t>
            </a:r>
          </a:p>
        </p:txBody>
      </p:sp>
      <p:sp>
        <p:nvSpPr>
          <p:cNvPr id="6" name="Round Same Side Corner Rectangle 44">
            <a:extLst>
              <a:ext uri="{FF2B5EF4-FFF2-40B4-BE49-F238E27FC236}">
                <a16:creationId xmlns:a16="http://schemas.microsoft.com/office/drawing/2014/main" id="{AABF85C2-1274-45E1-5554-FC49E87C494B}"/>
              </a:ext>
              <a:ext uri="{C183D7F6-B498-43B3-948B-1728B52AA6E4}">
                <adec:decorative xmlns:adec="http://schemas.microsoft.com/office/drawing/2017/decorative" val="1"/>
              </a:ext>
            </a:extLst>
          </p:cNvPr>
          <p:cNvSpPr/>
          <p:nvPr/>
        </p:nvSpPr>
        <p:spPr>
          <a:xfrm>
            <a:off x="8298637" y="3906923"/>
            <a:ext cx="3659356"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rgbClr val="1B1B1B"/>
                </a:solidFill>
                <a:effectLst/>
                <a:uLnTx/>
                <a:uFillTx/>
                <a:latin typeface="Segoe UI Semibold"/>
                <a:ea typeface="+mn-ea"/>
                <a:cs typeface="Segoe UI"/>
              </a:rPr>
              <a:t>Trabalho seguro com profissionais terceirizados</a:t>
            </a:r>
          </a:p>
        </p:txBody>
      </p:sp>
    </p:spTree>
    <p:extLst>
      <p:ext uri="{BB962C8B-B14F-4D97-AF65-F5344CB8AC3E}">
        <p14:creationId xmlns:p14="http://schemas.microsoft.com/office/powerpoint/2010/main" val="25367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A821C8B-16BB-4D2D-B6D7-F4246F90FCF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Rectangle 5">
            <a:extLst>
              <a:ext uri="{FF2B5EF4-FFF2-40B4-BE49-F238E27FC236}">
                <a16:creationId xmlns:a16="http://schemas.microsoft.com/office/drawing/2014/main" id="{33C39E12-FCAA-4847-93C5-DBAB01245A97}"/>
              </a:ext>
              <a:ext uri="{C183D7F6-B498-43B3-948B-1728B52AA6E4}">
                <adec:decorative xmlns:adec="http://schemas.microsoft.com/office/drawing/2017/decorative" val="1"/>
              </a:ext>
            </a:extLst>
          </p:cNvPr>
          <p:cNvSpPr/>
          <p:nvPr/>
        </p:nvSpPr>
        <p:spPr bwMode="auto">
          <a:xfrm>
            <a:off x="0" y="1472611"/>
            <a:ext cx="12192000" cy="52910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CBC21431-EA3F-4690-A7E1-03C9709F61BA}"/>
              </a:ext>
            </a:extLst>
          </p:cNvPr>
          <p:cNvSpPr>
            <a:spLocks noGrp="1"/>
          </p:cNvSpPr>
          <p:nvPr>
            <p:ph type="title"/>
          </p:nvPr>
        </p:nvSpPr>
        <p:spPr>
          <a:xfrm>
            <a:off x="685800" y="628651"/>
            <a:ext cx="10934700" cy="430887"/>
          </a:xfrm>
        </p:spPr>
        <p:txBody>
          <a:bodyPr/>
          <a:lstStyle/>
          <a:p>
            <a:r>
              <a:rPr lang="pt-br"/>
              <a:t>Gestão simplificada de dispositivo com Windows 365</a:t>
            </a:r>
          </a:p>
        </p:txBody>
      </p:sp>
      <p:pic>
        <p:nvPicPr>
          <p:cNvPr id="11" name="Picture 10" descr="Pessoa sentada à mesa&#10;&#10;Descrição gerada automaticamente com média confiança&#10;">
            <a:extLst>
              <a:ext uri="{FF2B5EF4-FFF2-40B4-BE49-F238E27FC236}">
                <a16:creationId xmlns:a16="http://schemas.microsoft.com/office/drawing/2014/main" id="{5EB7885E-B5C5-4290-929A-C75CE7DBFA50}"/>
              </a:ext>
            </a:extLst>
          </p:cNvPr>
          <p:cNvPicPr>
            <a:picLocks/>
          </p:cNvPicPr>
          <p:nvPr/>
        </p:nvPicPr>
        <p:blipFill rotWithShape="1">
          <a:blip r:embed="rId4">
            <a:extLst>
              <a:ext uri="{28A0092B-C50C-407E-A947-70E740481C1C}">
                <a14:useLocalDpi xmlns:a14="http://schemas.microsoft.com/office/drawing/2010/main" val="0"/>
              </a:ext>
            </a:extLst>
          </a:blip>
          <a:srcRect t="41088" b="28240"/>
          <a:stretch/>
        </p:blipFill>
        <p:spPr>
          <a:xfrm>
            <a:off x="585788" y="1608512"/>
            <a:ext cx="11020425" cy="2535090"/>
          </a:xfrm>
          <a:prstGeom prst="rect">
            <a:avLst/>
          </a:prstGeom>
        </p:spPr>
      </p:pic>
      <p:sp>
        <p:nvSpPr>
          <p:cNvPr id="5" name="TextBox 4">
            <a:extLst>
              <a:ext uri="{FF2B5EF4-FFF2-40B4-BE49-F238E27FC236}">
                <a16:creationId xmlns:a16="http://schemas.microsoft.com/office/drawing/2014/main" id="{C3CA0EE5-83F4-E2B3-FBE7-A8720F370113}"/>
              </a:ext>
            </a:extLst>
          </p:cNvPr>
          <p:cNvSpPr txBox="1"/>
          <p:nvPr/>
        </p:nvSpPr>
        <p:spPr>
          <a:xfrm>
            <a:off x="585788" y="3686402"/>
            <a:ext cx="4147246" cy="457200"/>
          </a:xfrm>
          <a:prstGeom prst="round1Rect">
            <a:avLst/>
          </a:prstGeom>
          <a:solidFill>
            <a:schemeClr val="accent1"/>
          </a:solidFill>
        </p:spPr>
        <p:txBody>
          <a:bodyPr rot="0" spcFirstLastPara="0" vertOverflow="overflow" horzOverflow="overflow" vert="horz" wrap="square" lIns="6858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ea typeface="+mn-ea"/>
                <a:cs typeface="Segoe UI"/>
              </a:rPr>
              <a:t>Principais desafios</a:t>
            </a:r>
          </a:p>
        </p:txBody>
      </p:sp>
      <p:sp>
        <p:nvSpPr>
          <p:cNvPr id="13" name="!!Rectangle 5">
            <a:extLst>
              <a:ext uri="{FF2B5EF4-FFF2-40B4-BE49-F238E27FC236}">
                <a16:creationId xmlns:a16="http://schemas.microsoft.com/office/drawing/2014/main" id="{F7F7E5F6-322E-E630-3B1F-69485AE27DC0}"/>
              </a:ext>
              <a:ext uri="{C183D7F6-B498-43B3-948B-1728B52AA6E4}">
                <adec:decorative xmlns:adec="http://schemas.microsoft.com/office/drawing/2017/decorative" val="1"/>
              </a:ext>
            </a:extLst>
          </p:cNvPr>
          <p:cNvSpPr/>
          <p:nvPr/>
        </p:nvSpPr>
        <p:spPr bwMode="auto">
          <a:xfrm>
            <a:off x="0" y="4851133"/>
            <a:ext cx="12192000" cy="17147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33" name="Table 32">
            <a:extLst>
              <a:ext uri="{FF2B5EF4-FFF2-40B4-BE49-F238E27FC236}">
                <a16:creationId xmlns:a16="http://schemas.microsoft.com/office/drawing/2014/main" id="{7C046758-89D8-C2BD-B869-AC6BC07EB521}"/>
              </a:ext>
            </a:extLst>
          </p:cNvPr>
          <p:cNvGraphicFramePr>
            <a:graphicFrameLocks noGrp="1"/>
          </p:cNvGraphicFramePr>
          <p:nvPr>
            <p:extLst>
              <p:ext uri="{D42A27DB-BD31-4B8C-83A1-F6EECF244321}">
                <p14:modId xmlns:p14="http://schemas.microsoft.com/office/powerpoint/2010/main" val="1742022731"/>
              </p:ext>
            </p:extLst>
          </p:nvPr>
        </p:nvGraphicFramePr>
        <p:xfrm>
          <a:off x="585788" y="4279504"/>
          <a:ext cx="11020425" cy="2286396"/>
        </p:xfrm>
        <a:graphic>
          <a:graphicData uri="http://schemas.openxmlformats.org/drawingml/2006/table">
            <a:tbl>
              <a:tblPr firstRow="1">
                <a:tableStyleId>{3B4B98B0-60AC-42C2-AFA5-B58CD77FA1E5}</a:tableStyleId>
              </a:tblPr>
              <a:tblGrid>
                <a:gridCol w="4980019">
                  <a:extLst>
                    <a:ext uri="{9D8B030D-6E8A-4147-A177-3AD203B41FA5}">
                      <a16:colId xmlns:a16="http://schemas.microsoft.com/office/drawing/2014/main" val="2713614110"/>
                    </a:ext>
                  </a:extLst>
                </a:gridCol>
                <a:gridCol w="1147744">
                  <a:extLst>
                    <a:ext uri="{9D8B030D-6E8A-4147-A177-3AD203B41FA5}">
                      <a16:colId xmlns:a16="http://schemas.microsoft.com/office/drawing/2014/main" val="2054550991"/>
                    </a:ext>
                  </a:extLst>
                </a:gridCol>
                <a:gridCol w="4892662">
                  <a:extLst>
                    <a:ext uri="{9D8B030D-6E8A-4147-A177-3AD203B41FA5}">
                      <a16:colId xmlns:a16="http://schemas.microsoft.com/office/drawing/2014/main" val="3934748235"/>
                    </a:ext>
                  </a:extLst>
                </a:gridCol>
              </a:tblGrid>
              <a:tr h="571599">
                <a:tc>
                  <a:txBody>
                    <a:bodyPr/>
                    <a:lstStyle/>
                    <a:p>
                      <a:r>
                        <a:rPr lang="pt-br" sz="1600"/>
                        <a:t>Desafios para clientes SMB</a:t>
                      </a:r>
                    </a:p>
                  </a:txBody>
                  <a:tcPr anchor="ctr">
                    <a:lnR>
                      <a:noFill/>
                    </a:lnR>
                  </a:tcPr>
                </a:tc>
                <a:tc>
                  <a:txBody>
                    <a:bodyPr/>
                    <a:lstStyle/>
                    <a:p>
                      <a:endParaRPr lang="en-US" sz="1600"/>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pt-br" sz="1600"/>
                        <a:t>Benefícios do Cloud PC do Windows 365</a:t>
                      </a:r>
                    </a:p>
                  </a:txBody>
                  <a:tcPr anchor="ctr">
                    <a:lnL>
                      <a:noFill/>
                    </a:lnL>
                  </a:tcPr>
                </a:tc>
                <a:extLst>
                  <a:ext uri="{0D108BD9-81ED-4DB2-BD59-A6C34878D82A}">
                    <a16:rowId xmlns:a16="http://schemas.microsoft.com/office/drawing/2014/main" val="2210592650"/>
                  </a:ext>
                </a:extLst>
              </a:tr>
              <a:tr h="571599">
                <a:tc>
                  <a:txBody>
                    <a:bodyPr/>
                    <a:lstStyle/>
                    <a:p>
                      <a:pPr marL="0" lvl="0" algn="l" defTabSz="932667" rtl="0" eaLnBrk="1" latinLnBrk="0" hangingPunct="1"/>
                      <a:r>
                        <a:rPr lang="pt-br" sz="1400" kern="1200" dirty="0">
                          <a:solidFill>
                            <a:schemeClr val="dk1"/>
                          </a:solidFill>
                          <a:effectLst/>
                          <a:latin typeface="+mn-lt"/>
                          <a:ea typeface="+mn-ea"/>
                          <a:cs typeface="+mn-cs"/>
                        </a:rPr>
                        <a:t>Redução da produtividade para novas contratações enquanto aguarda entrega e provisionamento do dispositivo</a:t>
                      </a:r>
                    </a:p>
                  </a:txBody>
                  <a:tcPr anchor="ctr">
                    <a:lnR>
                      <a:noFill/>
                    </a:lnR>
                  </a:tcPr>
                </a:tc>
                <a:tc>
                  <a:txBody>
                    <a:bodyPr/>
                    <a:lstStyle/>
                    <a:p>
                      <a:pPr lvl="0" algn="ctr"/>
                      <a:r>
                        <a:rPr lang="pt-br" sz="2400" kern="1200">
                          <a:solidFill>
                            <a:schemeClr val="accent1"/>
                          </a:solidFill>
                          <a:effectLst/>
                          <a:latin typeface="+mn-lt"/>
                          <a:ea typeface="+mn-ea"/>
                          <a:cs typeface="+mn-cs"/>
                          <a:sym typeface="Wingdings" panose="05000000000000000000" pitchFamily="2" charset="2"/>
                        </a:rPr>
                        <a:t></a:t>
                      </a:r>
                      <a:r>
                        <a:rPr lang="pt-br" sz="2400" kern="1200">
                          <a:solidFill>
                            <a:schemeClr val="accent1"/>
                          </a:solidFill>
                          <a:effectLst/>
                          <a:latin typeface="+mn-lt"/>
                          <a:ea typeface="+mn-ea"/>
                          <a:cs typeface="+mn-cs"/>
                        </a:rPr>
                        <a:t> </a:t>
                      </a: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marL="0" lvl="0" algn="l">
                        <a:spcAft>
                          <a:spcPts val="300"/>
                        </a:spcAft>
                        <a:buNone/>
                      </a:pPr>
                      <a:r>
                        <a:rPr lang="pt-br" sz="1400" b="0" i="0" u="none" strike="noStrike" kern="1200" noProof="0">
                          <a:effectLst/>
                        </a:rPr>
                        <a:t>Configuração rápida com Cloud PCs seguros</a:t>
                      </a:r>
                      <a:endParaRPr lang="en-US" sz="1400" kern="1200">
                        <a:solidFill>
                          <a:schemeClr val="dk1"/>
                        </a:solidFill>
                        <a:effectLst/>
                        <a:latin typeface="+mn-lt"/>
                        <a:ea typeface="+mn-ea"/>
                        <a:cs typeface="+mn-cs"/>
                      </a:endParaRPr>
                    </a:p>
                  </a:txBody>
                  <a:tcPr anchor="ctr">
                    <a:lnL>
                      <a:noFill/>
                    </a:lnL>
                  </a:tcPr>
                </a:tc>
                <a:extLst>
                  <a:ext uri="{0D108BD9-81ED-4DB2-BD59-A6C34878D82A}">
                    <a16:rowId xmlns:a16="http://schemas.microsoft.com/office/drawing/2014/main" val="2916960329"/>
                  </a:ext>
                </a:extLst>
              </a:tr>
              <a:tr h="571599">
                <a:tc>
                  <a:txBody>
                    <a:bodyPr/>
                    <a:lstStyle/>
                    <a:p>
                      <a:pPr lvl="0"/>
                      <a:r>
                        <a:rPr lang="pt-br" sz="1400" kern="1200">
                          <a:solidFill>
                            <a:schemeClr val="dk1"/>
                          </a:solidFill>
                          <a:effectLst/>
                        </a:rPr>
                        <a:t>Alto custo de envio ao configurar equipes remotas com dispositivos físicos</a:t>
                      </a:r>
                      <a:endParaRPr lang="en-US" sz="1400" kern="1200">
                        <a:solidFill>
                          <a:schemeClr val="dk1"/>
                        </a:solidFill>
                        <a:effectLst/>
                        <a:latin typeface="+mn-lt"/>
                        <a:ea typeface="+mn-ea"/>
                        <a:cs typeface="+mn-cs"/>
                      </a:endParaRPr>
                    </a:p>
                  </a:txBody>
                  <a:tcPr anchor="ctr">
                    <a:lnR>
                      <a:noFill/>
                    </a:lnR>
                  </a:tcPr>
                </a:tc>
                <a:tc>
                  <a:txBody>
                    <a:bodyPr/>
                    <a:lstStyle/>
                    <a:p>
                      <a:pPr lvl="0" algn="ctr"/>
                      <a:r>
                        <a:rPr lang="pt-br" sz="2400" kern="1200">
                          <a:solidFill>
                            <a:schemeClr val="accent1"/>
                          </a:solidFill>
                          <a:effectLst/>
                          <a:latin typeface="+mn-lt"/>
                          <a:ea typeface="+mn-ea"/>
                          <a:cs typeface="+mn-cs"/>
                          <a:sym typeface="Wingdings" panose="05000000000000000000" pitchFamily="2" charset="2"/>
                        </a:rPr>
                        <a:t></a:t>
                      </a:r>
                      <a:endParaRPr lang="en-US" sz="2400" kern="1200">
                        <a:solidFill>
                          <a:schemeClr val="accent1"/>
                        </a:solidFill>
                        <a:effectLst/>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lvl="0" algn="l" defTabSz="932667" rtl="0" eaLnBrk="1" latinLnBrk="0" hangingPunct="1">
                        <a:spcAft>
                          <a:spcPts val="300"/>
                        </a:spcAft>
                      </a:pPr>
                      <a:r>
                        <a:rPr lang="pt-br" sz="1400" kern="1200">
                          <a:solidFill>
                            <a:schemeClr val="dk1"/>
                          </a:solidFill>
                          <a:effectLst/>
                          <a:latin typeface="+mn-lt"/>
                          <a:ea typeface="+mn-ea"/>
                          <a:cs typeface="+mn-cs"/>
                        </a:rPr>
                        <a:t>Provisionamento descentralizado de dispositivos locais</a:t>
                      </a:r>
                    </a:p>
                  </a:txBody>
                  <a:tcPr anchor="ctr">
                    <a:lnL>
                      <a:noFill/>
                    </a:lnL>
                  </a:tcPr>
                </a:tc>
                <a:extLst>
                  <a:ext uri="{0D108BD9-81ED-4DB2-BD59-A6C34878D82A}">
                    <a16:rowId xmlns:a16="http://schemas.microsoft.com/office/drawing/2014/main" val="1065806114"/>
                  </a:ext>
                </a:extLst>
              </a:tr>
              <a:tr h="571599">
                <a:tc>
                  <a:txBody>
                    <a:bodyPr/>
                    <a:lstStyle/>
                    <a:p>
                      <a:pPr marL="0" marR="0" lvl="0" indent="0" algn="l" defTabSz="932667" rtl="0" eaLnBrk="1" fontAlgn="auto" latinLnBrk="0" hangingPunct="1">
                        <a:lnSpc>
                          <a:spcPct val="100000"/>
                        </a:lnSpc>
                        <a:spcBef>
                          <a:spcPts val="0"/>
                        </a:spcBef>
                        <a:spcAft>
                          <a:spcPts val="0"/>
                        </a:spcAft>
                        <a:buClr>
                          <a:srgbClr val="1B1B1B"/>
                        </a:buClr>
                        <a:buSzTx/>
                        <a:buFont typeface="Arial"/>
                        <a:buNone/>
                        <a:tabLst/>
                        <a:defRPr/>
                      </a:pPr>
                      <a:r>
                        <a:rPr lang="pt-br" sz="1400" kern="1200">
                          <a:solidFill>
                            <a:schemeClr val="dk1"/>
                          </a:solidFill>
                          <a:effectLst/>
                        </a:rPr>
                        <a:t>Complexidade do gerenciamento de PCs, tablets, telefones</a:t>
                      </a:r>
                      <a:endParaRPr lang="en-US" sz="1400" kern="1200">
                        <a:solidFill>
                          <a:schemeClr val="dk1"/>
                        </a:solidFill>
                        <a:effectLst/>
                        <a:latin typeface="+mn-lt"/>
                        <a:ea typeface="+mn-ea"/>
                        <a:cs typeface="+mn-cs"/>
                      </a:endParaRPr>
                    </a:p>
                  </a:txBody>
                  <a:tcPr anchor="ctr">
                    <a:lnR>
                      <a:noFill/>
                    </a:lnR>
                  </a:tcPr>
                </a:tc>
                <a:tc>
                  <a:txBody>
                    <a:bodyPr/>
                    <a:lstStyle/>
                    <a:p>
                      <a:pPr algn="ctr"/>
                      <a:r>
                        <a:rPr lang="pt-br" sz="2400" kern="1200">
                          <a:solidFill>
                            <a:schemeClr val="accent1"/>
                          </a:solidFill>
                          <a:effectLst/>
                          <a:latin typeface="+mn-lt"/>
                          <a:ea typeface="+mn-ea"/>
                          <a:cs typeface="+mn-cs"/>
                          <a:sym typeface="Wingdings" panose="05000000000000000000" pitchFamily="2" charset="2"/>
                        </a:rPr>
                        <a:t></a:t>
                      </a:r>
                      <a:endParaRPr lang="en-US" sz="2400" kern="1200">
                        <a:solidFill>
                          <a:schemeClr val="accent1"/>
                        </a:solidFill>
                        <a:effectLst/>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algn="l" defTabSz="932667" rtl="0" eaLnBrk="1" latinLnBrk="0" hangingPunct="1">
                        <a:spcBef>
                          <a:spcPts val="0"/>
                        </a:spcBef>
                        <a:spcAft>
                          <a:spcPts val="300"/>
                        </a:spcAft>
                      </a:pPr>
                      <a:r>
                        <a:rPr lang="pt-br" sz="1400" kern="1200" dirty="0">
                          <a:solidFill>
                            <a:schemeClr val="dk1"/>
                          </a:solidFill>
                          <a:effectLst/>
                          <a:latin typeface="+mn-lt"/>
                          <a:ea typeface="+mn-ea"/>
                          <a:cs typeface="+mn-cs"/>
                        </a:rPr>
                        <a:t>Facilidade de gerenciar vários tipos de dispositivos</a:t>
                      </a:r>
                    </a:p>
                  </a:txBody>
                  <a:tcPr anchor="ctr">
                    <a:lnL>
                      <a:noFill/>
                    </a:lnL>
                  </a:tcPr>
                </a:tc>
                <a:extLst>
                  <a:ext uri="{0D108BD9-81ED-4DB2-BD59-A6C34878D82A}">
                    <a16:rowId xmlns:a16="http://schemas.microsoft.com/office/drawing/2014/main" val="567823721"/>
                  </a:ext>
                </a:extLst>
              </a:tr>
            </a:tbl>
          </a:graphicData>
        </a:graphic>
      </p:graphicFrame>
    </p:spTree>
    <p:extLst>
      <p:ext uri="{BB962C8B-B14F-4D97-AF65-F5344CB8AC3E}">
        <p14:creationId xmlns:p14="http://schemas.microsoft.com/office/powerpoint/2010/main" val="2659278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A821C8B-16BB-4D2D-B6D7-F4246F90FCF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5">
            <a:extLst>
              <a:ext uri="{FF2B5EF4-FFF2-40B4-BE49-F238E27FC236}">
                <a16:creationId xmlns:a16="http://schemas.microsoft.com/office/drawing/2014/main" id="{4B995549-E136-D546-FEC9-8F4EFDAFE5D8}"/>
              </a:ext>
              <a:ext uri="{C183D7F6-B498-43B3-948B-1728B52AA6E4}">
                <adec:decorative xmlns:adec="http://schemas.microsoft.com/office/drawing/2017/decorative" val="1"/>
              </a:ext>
            </a:extLst>
          </p:cNvPr>
          <p:cNvSpPr/>
          <p:nvPr/>
        </p:nvSpPr>
        <p:spPr bwMode="auto">
          <a:xfrm>
            <a:off x="0" y="1480557"/>
            <a:ext cx="12192000" cy="538538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CBC21431-EA3F-4690-A7E1-03C9709F61BA}"/>
              </a:ext>
            </a:extLst>
          </p:cNvPr>
          <p:cNvSpPr>
            <a:spLocks noGrp="1"/>
          </p:cNvSpPr>
          <p:nvPr>
            <p:ph type="title"/>
          </p:nvPr>
        </p:nvSpPr>
        <p:spPr>
          <a:xfrm>
            <a:off x="685800" y="628651"/>
            <a:ext cx="10934700" cy="276999"/>
          </a:xfrm>
        </p:spPr>
        <p:txBody>
          <a:bodyPr vert="horz" wrap="square" lIns="0" tIns="0" rIns="0" bIns="0" rtlCol="0" anchor="t">
            <a:spAutoFit/>
          </a:bodyPr>
          <a:lstStyle/>
          <a:p>
            <a:r>
              <a:rPr lang="pt-br">
                <a:cs typeface="Segoe UI"/>
              </a:rPr>
              <a:t>Simplificação de TI com Windows na nuvem</a:t>
            </a:r>
          </a:p>
        </p:txBody>
      </p:sp>
      <p:sp>
        <p:nvSpPr>
          <p:cNvPr id="3" name="TextBox 2">
            <a:extLst>
              <a:ext uri="{FF2B5EF4-FFF2-40B4-BE49-F238E27FC236}">
                <a16:creationId xmlns:a16="http://schemas.microsoft.com/office/drawing/2014/main" id="{1C82104F-33F2-594D-F5E2-BDABC196DED3}"/>
              </a:ext>
            </a:extLst>
          </p:cNvPr>
          <p:cNvSpPr txBox="1"/>
          <p:nvPr/>
        </p:nvSpPr>
        <p:spPr>
          <a:xfrm>
            <a:off x="1078562" y="2693375"/>
            <a:ext cx="4920776" cy="37548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mn-ea"/>
                <a:cs typeface="Calibri"/>
              </a:rPr>
              <a:t>Configuração rápida com Cloud PCs seguros</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Transmita a experiência Windows para qualquer dispositivo compatível</a:t>
            </a:r>
            <a:endParaRPr kumimoji="0" lang="en-US" sz="1200" b="0" i="0" u="none" strike="noStrike" kern="1200" cap="none" spc="0" normalizeH="0" baseline="0" noProof="0" dirty="0">
              <a:ln>
                <a:noFill/>
              </a:ln>
              <a:solidFill>
                <a:srgbClr val="1B1B1B"/>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panose="020B0502040204020203" pitchFamily="34" charset="0"/>
                <a:ea typeface="+mn-ea"/>
                <a:cs typeface="+mn-cs"/>
              </a:rPr>
              <a:t>Proteja os dispositivos e dados da sua equipe </a:t>
            </a:r>
            <a:r>
              <a:rPr kumimoji="0" lang="pt-br" sz="1200" b="0" i="0" u="none" strike="noStrike" kern="1200" cap="none" spc="0" normalizeH="0" baseline="0" noProof="0" dirty="0">
                <a:ln>
                  <a:noFill/>
                </a:ln>
                <a:solidFill>
                  <a:srgbClr val="1B1B1B"/>
                </a:solidFill>
                <a:effectLst/>
                <a:uLnTx/>
                <a:uFillTx/>
                <a:latin typeface="Segoe UI" panose="020B0502040204020203" pitchFamily="34" charset="0"/>
                <a:ea typeface="+mn-ea"/>
                <a:cs typeface="Calibri"/>
              </a:rPr>
              <a:t>na nuvem</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Obtenha armazenamento personalizado na nuvem</a:t>
            </a: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Provisionamento descentralizado de dispositivos locais</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Acelere o provisionamento e simplifique a imagem da amplitude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de dispositivos, como PCs, tablets, telefones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Crie imagens exclusivas para diferentes usuários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Mantenha configurações personalizadas em dispositivos</a:t>
            </a: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Facilidade de gerenciar vários tipos de dispositivos</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15888" marR="0" lvl="0" indent="-11588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Mantenha a experiência Windows em todos os dispositivos de usuário</a:t>
            </a:r>
          </a:p>
          <a:p>
            <a:pPr marL="115888" marR="0" lvl="0" indent="-11588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Use um console para administrar e proteger seus pontos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de extremidade</a:t>
            </a:r>
          </a:p>
          <a:p>
            <a:pPr marL="115888" marR="0" lvl="0" indent="-11588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Identifique e diagnostique problemas de conectividade do cliente usando ferramentas analíticas</a:t>
            </a:r>
          </a:p>
        </p:txBody>
      </p:sp>
      <p:grpSp>
        <p:nvGrpSpPr>
          <p:cNvPr id="15" name="Group 14">
            <a:extLst>
              <a:ext uri="{FF2B5EF4-FFF2-40B4-BE49-F238E27FC236}">
                <a16:creationId xmlns:a16="http://schemas.microsoft.com/office/drawing/2014/main" id="{E6A97E77-2763-4F3F-76E9-A23476384478}"/>
              </a:ext>
            </a:extLst>
          </p:cNvPr>
          <p:cNvGrpSpPr/>
          <p:nvPr/>
        </p:nvGrpSpPr>
        <p:grpSpPr>
          <a:xfrm>
            <a:off x="489416" y="2701991"/>
            <a:ext cx="419101" cy="271463"/>
            <a:chOff x="531813" y="2354263"/>
            <a:chExt cx="419101" cy="271463"/>
          </a:xfrm>
        </p:grpSpPr>
        <p:sp>
          <p:nvSpPr>
            <p:cNvPr id="16" name="Freeform 5">
              <a:extLst>
                <a:ext uri="{FF2B5EF4-FFF2-40B4-BE49-F238E27FC236}">
                  <a16:creationId xmlns:a16="http://schemas.microsoft.com/office/drawing/2014/main" id="{7D02C766-034D-2C78-5207-32B94344FFFB}"/>
                </a:ext>
              </a:extLst>
            </p:cNvPr>
            <p:cNvSpPr>
              <a:spLocks/>
            </p:cNvSpPr>
            <p:nvPr/>
          </p:nvSpPr>
          <p:spPr bwMode="auto">
            <a:xfrm>
              <a:off x="531813" y="2354263"/>
              <a:ext cx="276225" cy="206375"/>
            </a:xfrm>
            <a:custGeom>
              <a:avLst/>
              <a:gdLst>
                <a:gd name="T0" fmla="*/ 20 w 280"/>
                <a:gd name="T1" fmla="*/ 173 h 210"/>
                <a:gd name="T2" fmla="*/ 20 w 280"/>
                <a:gd name="T3" fmla="*/ 173 h 210"/>
                <a:gd name="T4" fmla="*/ 42 w 280"/>
                <a:gd name="T5" fmla="*/ 188 h 210"/>
                <a:gd name="T6" fmla="*/ 70 w 280"/>
                <a:gd name="T7" fmla="*/ 194 h 210"/>
                <a:gd name="T8" fmla="*/ 229 w 280"/>
                <a:gd name="T9" fmla="*/ 194 h 210"/>
                <a:gd name="T10" fmla="*/ 239 w 280"/>
                <a:gd name="T11" fmla="*/ 206 h 210"/>
                <a:gd name="T12" fmla="*/ 253 w 280"/>
                <a:gd name="T13" fmla="*/ 210 h 210"/>
                <a:gd name="T14" fmla="*/ 264 w 280"/>
                <a:gd name="T15" fmla="*/ 208 h 210"/>
                <a:gd name="T16" fmla="*/ 272 w 280"/>
                <a:gd name="T17" fmla="*/ 202 h 210"/>
                <a:gd name="T18" fmla="*/ 278 w 280"/>
                <a:gd name="T19" fmla="*/ 193 h 210"/>
                <a:gd name="T20" fmla="*/ 280 w 280"/>
                <a:gd name="T21" fmla="*/ 183 h 210"/>
                <a:gd name="T22" fmla="*/ 278 w 280"/>
                <a:gd name="T23" fmla="*/ 172 h 210"/>
                <a:gd name="T24" fmla="*/ 272 w 280"/>
                <a:gd name="T25" fmla="*/ 164 h 210"/>
                <a:gd name="T26" fmla="*/ 264 w 280"/>
                <a:gd name="T27" fmla="*/ 158 h 210"/>
                <a:gd name="T28" fmla="*/ 253 w 280"/>
                <a:gd name="T29" fmla="*/ 156 h 210"/>
                <a:gd name="T30" fmla="*/ 239 w 280"/>
                <a:gd name="T31" fmla="*/ 160 h 210"/>
                <a:gd name="T32" fmla="*/ 229 w 280"/>
                <a:gd name="T33" fmla="*/ 172 h 210"/>
                <a:gd name="T34" fmla="*/ 70 w 280"/>
                <a:gd name="T35" fmla="*/ 172 h 210"/>
                <a:gd name="T36" fmla="*/ 51 w 280"/>
                <a:gd name="T37" fmla="*/ 168 h 210"/>
                <a:gd name="T38" fmla="*/ 35 w 280"/>
                <a:gd name="T39" fmla="*/ 158 h 210"/>
                <a:gd name="T40" fmla="*/ 25 w 280"/>
                <a:gd name="T41" fmla="*/ 142 h 210"/>
                <a:gd name="T42" fmla="*/ 21 w 280"/>
                <a:gd name="T43" fmla="*/ 124 h 210"/>
                <a:gd name="T44" fmla="*/ 25 w 280"/>
                <a:gd name="T45" fmla="*/ 105 h 210"/>
                <a:gd name="T46" fmla="*/ 35 w 280"/>
                <a:gd name="T47" fmla="*/ 89 h 210"/>
                <a:gd name="T48" fmla="*/ 51 w 280"/>
                <a:gd name="T49" fmla="*/ 79 h 210"/>
                <a:gd name="T50" fmla="*/ 70 w 280"/>
                <a:gd name="T51" fmla="*/ 75 h 210"/>
                <a:gd name="T52" fmla="*/ 92 w 280"/>
                <a:gd name="T53" fmla="*/ 75 h 210"/>
                <a:gd name="T54" fmla="*/ 100 w 280"/>
                <a:gd name="T55" fmla="*/ 54 h 210"/>
                <a:gd name="T56" fmla="*/ 114 w 280"/>
                <a:gd name="T57" fmla="*/ 37 h 210"/>
                <a:gd name="T58" fmla="*/ 134 w 280"/>
                <a:gd name="T59" fmla="*/ 25 h 210"/>
                <a:gd name="T60" fmla="*/ 156 w 280"/>
                <a:gd name="T61" fmla="*/ 21 h 210"/>
                <a:gd name="T62" fmla="*/ 185 w 280"/>
                <a:gd name="T63" fmla="*/ 28 h 210"/>
                <a:gd name="T64" fmla="*/ 208 w 280"/>
                <a:gd name="T65" fmla="*/ 47 h 210"/>
                <a:gd name="T66" fmla="*/ 219 w 280"/>
                <a:gd name="T67" fmla="*/ 43 h 210"/>
                <a:gd name="T68" fmla="*/ 230 w 280"/>
                <a:gd name="T69" fmla="*/ 40 h 210"/>
                <a:gd name="T70" fmla="*/ 216 w 280"/>
                <a:gd name="T71" fmla="*/ 23 h 210"/>
                <a:gd name="T72" fmla="*/ 198 w 280"/>
                <a:gd name="T73" fmla="*/ 10 h 210"/>
                <a:gd name="T74" fmla="*/ 178 w 280"/>
                <a:gd name="T75" fmla="*/ 2 h 210"/>
                <a:gd name="T76" fmla="*/ 156 w 280"/>
                <a:gd name="T77" fmla="*/ 0 h 210"/>
                <a:gd name="T78" fmla="*/ 131 w 280"/>
                <a:gd name="T79" fmla="*/ 3 h 210"/>
                <a:gd name="T80" fmla="*/ 108 w 280"/>
                <a:gd name="T81" fmla="*/ 14 h 210"/>
                <a:gd name="T82" fmla="*/ 89 w 280"/>
                <a:gd name="T83" fmla="*/ 31 h 210"/>
                <a:gd name="T84" fmla="*/ 76 w 280"/>
                <a:gd name="T85" fmla="*/ 54 h 210"/>
                <a:gd name="T86" fmla="*/ 70 w 280"/>
                <a:gd name="T87" fmla="*/ 54 h 210"/>
                <a:gd name="T88" fmla="*/ 42 w 280"/>
                <a:gd name="T89" fmla="*/ 59 h 210"/>
                <a:gd name="T90" fmla="*/ 20 w 280"/>
                <a:gd name="T91" fmla="*/ 74 h 210"/>
                <a:gd name="T92" fmla="*/ 5 w 280"/>
                <a:gd name="T93" fmla="*/ 96 h 210"/>
                <a:gd name="T94" fmla="*/ 0 w 280"/>
                <a:gd name="T95" fmla="*/ 124 h 210"/>
                <a:gd name="T96" fmla="*/ 5 w 280"/>
                <a:gd name="T97" fmla="*/ 151 h 210"/>
                <a:gd name="T98" fmla="*/ 20 w 280"/>
                <a:gd name="T99" fmla="*/ 17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 h="210">
                  <a:moveTo>
                    <a:pt x="20" y="173"/>
                  </a:moveTo>
                  <a:lnTo>
                    <a:pt x="20" y="173"/>
                  </a:lnTo>
                  <a:cubicBezTo>
                    <a:pt x="26" y="180"/>
                    <a:pt x="34" y="185"/>
                    <a:pt x="42" y="188"/>
                  </a:cubicBezTo>
                  <a:cubicBezTo>
                    <a:pt x="51" y="192"/>
                    <a:pt x="60" y="194"/>
                    <a:pt x="70" y="194"/>
                  </a:cubicBezTo>
                  <a:lnTo>
                    <a:pt x="229" y="194"/>
                  </a:lnTo>
                  <a:cubicBezTo>
                    <a:pt x="231" y="199"/>
                    <a:pt x="234" y="203"/>
                    <a:pt x="239" y="206"/>
                  </a:cubicBezTo>
                  <a:cubicBezTo>
                    <a:pt x="243" y="208"/>
                    <a:pt x="248" y="210"/>
                    <a:pt x="253" y="210"/>
                  </a:cubicBezTo>
                  <a:cubicBezTo>
                    <a:pt x="257" y="210"/>
                    <a:pt x="261" y="209"/>
                    <a:pt x="264" y="208"/>
                  </a:cubicBezTo>
                  <a:cubicBezTo>
                    <a:pt x="267" y="207"/>
                    <a:pt x="270" y="205"/>
                    <a:pt x="272" y="202"/>
                  </a:cubicBezTo>
                  <a:cubicBezTo>
                    <a:pt x="275" y="200"/>
                    <a:pt x="277" y="197"/>
                    <a:pt x="278" y="193"/>
                  </a:cubicBezTo>
                  <a:cubicBezTo>
                    <a:pt x="280" y="190"/>
                    <a:pt x="280" y="187"/>
                    <a:pt x="280" y="183"/>
                  </a:cubicBezTo>
                  <a:cubicBezTo>
                    <a:pt x="280" y="179"/>
                    <a:pt x="280" y="176"/>
                    <a:pt x="278" y="172"/>
                  </a:cubicBezTo>
                  <a:cubicBezTo>
                    <a:pt x="277" y="169"/>
                    <a:pt x="275" y="166"/>
                    <a:pt x="272" y="164"/>
                  </a:cubicBezTo>
                  <a:cubicBezTo>
                    <a:pt x="270" y="161"/>
                    <a:pt x="267" y="160"/>
                    <a:pt x="264" y="158"/>
                  </a:cubicBezTo>
                  <a:cubicBezTo>
                    <a:pt x="261" y="157"/>
                    <a:pt x="257" y="156"/>
                    <a:pt x="253" y="156"/>
                  </a:cubicBezTo>
                  <a:cubicBezTo>
                    <a:pt x="248" y="156"/>
                    <a:pt x="243" y="157"/>
                    <a:pt x="239" y="160"/>
                  </a:cubicBezTo>
                  <a:cubicBezTo>
                    <a:pt x="234" y="163"/>
                    <a:pt x="231" y="167"/>
                    <a:pt x="229" y="172"/>
                  </a:cubicBezTo>
                  <a:lnTo>
                    <a:pt x="70" y="172"/>
                  </a:lnTo>
                  <a:cubicBezTo>
                    <a:pt x="63" y="172"/>
                    <a:pt x="57" y="171"/>
                    <a:pt x="51" y="168"/>
                  </a:cubicBezTo>
                  <a:cubicBezTo>
                    <a:pt x="45" y="166"/>
                    <a:pt x="40" y="162"/>
                    <a:pt x="35" y="158"/>
                  </a:cubicBezTo>
                  <a:cubicBezTo>
                    <a:pt x="31" y="153"/>
                    <a:pt x="28" y="148"/>
                    <a:pt x="25" y="142"/>
                  </a:cubicBezTo>
                  <a:cubicBezTo>
                    <a:pt x="22" y="136"/>
                    <a:pt x="21" y="130"/>
                    <a:pt x="21" y="124"/>
                  </a:cubicBezTo>
                  <a:cubicBezTo>
                    <a:pt x="21" y="117"/>
                    <a:pt x="22" y="111"/>
                    <a:pt x="25" y="105"/>
                  </a:cubicBezTo>
                  <a:cubicBezTo>
                    <a:pt x="28" y="99"/>
                    <a:pt x="31" y="94"/>
                    <a:pt x="35" y="89"/>
                  </a:cubicBezTo>
                  <a:cubicBezTo>
                    <a:pt x="40" y="85"/>
                    <a:pt x="45" y="81"/>
                    <a:pt x="51" y="79"/>
                  </a:cubicBezTo>
                  <a:cubicBezTo>
                    <a:pt x="57" y="76"/>
                    <a:pt x="63" y="75"/>
                    <a:pt x="70" y="75"/>
                  </a:cubicBezTo>
                  <a:lnTo>
                    <a:pt x="92" y="75"/>
                  </a:lnTo>
                  <a:cubicBezTo>
                    <a:pt x="94" y="67"/>
                    <a:pt x="96" y="60"/>
                    <a:pt x="100" y="54"/>
                  </a:cubicBezTo>
                  <a:cubicBezTo>
                    <a:pt x="104" y="47"/>
                    <a:pt x="109" y="41"/>
                    <a:pt x="114" y="37"/>
                  </a:cubicBezTo>
                  <a:cubicBezTo>
                    <a:pt x="120" y="32"/>
                    <a:pt x="126" y="28"/>
                    <a:pt x="134" y="25"/>
                  </a:cubicBezTo>
                  <a:cubicBezTo>
                    <a:pt x="141" y="23"/>
                    <a:pt x="148" y="21"/>
                    <a:pt x="156" y="21"/>
                  </a:cubicBezTo>
                  <a:cubicBezTo>
                    <a:pt x="166" y="21"/>
                    <a:pt x="176" y="24"/>
                    <a:pt x="185" y="28"/>
                  </a:cubicBezTo>
                  <a:cubicBezTo>
                    <a:pt x="194" y="33"/>
                    <a:pt x="202" y="39"/>
                    <a:pt x="208" y="47"/>
                  </a:cubicBezTo>
                  <a:cubicBezTo>
                    <a:pt x="212" y="46"/>
                    <a:pt x="215" y="44"/>
                    <a:pt x="219" y="43"/>
                  </a:cubicBezTo>
                  <a:cubicBezTo>
                    <a:pt x="222" y="42"/>
                    <a:pt x="226" y="41"/>
                    <a:pt x="230" y="40"/>
                  </a:cubicBezTo>
                  <a:cubicBezTo>
                    <a:pt x="225" y="34"/>
                    <a:pt x="221" y="28"/>
                    <a:pt x="216" y="23"/>
                  </a:cubicBezTo>
                  <a:cubicBezTo>
                    <a:pt x="210" y="18"/>
                    <a:pt x="204" y="14"/>
                    <a:pt x="198" y="10"/>
                  </a:cubicBezTo>
                  <a:cubicBezTo>
                    <a:pt x="192" y="7"/>
                    <a:pt x="185" y="4"/>
                    <a:pt x="178" y="2"/>
                  </a:cubicBezTo>
                  <a:cubicBezTo>
                    <a:pt x="171" y="1"/>
                    <a:pt x="164" y="0"/>
                    <a:pt x="156" y="0"/>
                  </a:cubicBezTo>
                  <a:cubicBezTo>
                    <a:pt x="147" y="0"/>
                    <a:pt x="139" y="1"/>
                    <a:pt x="131" y="3"/>
                  </a:cubicBezTo>
                  <a:cubicBezTo>
                    <a:pt x="122" y="6"/>
                    <a:pt x="115" y="10"/>
                    <a:pt x="108" y="14"/>
                  </a:cubicBezTo>
                  <a:cubicBezTo>
                    <a:pt x="101" y="19"/>
                    <a:pt x="95" y="25"/>
                    <a:pt x="89" y="31"/>
                  </a:cubicBezTo>
                  <a:cubicBezTo>
                    <a:pt x="84" y="38"/>
                    <a:pt x="79" y="45"/>
                    <a:pt x="76" y="54"/>
                  </a:cubicBezTo>
                  <a:lnTo>
                    <a:pt x="70" y="54"/>
                  </a:lnTo>
                  <a:cubicBezTo>
                    <a:pt x="60" y="54"/>
                    <a:pt x="51" y="55"/>
                    <a:pt x="42" y="59"/>
                  </a:cubicBezTo>
                  <a:cubicBezTo>
                    <a:pt x="34" y="63"/>
                    <a:pt x="26" y="68"/>
                    <a:pt x="20" y="74"/>
                  </a:cubicBezTo>
                  <a:cubicBezTo>
                    <a:pt x="14" y="80"/>
                    <a:pt x="9" y="88"/>
                    <a:pt x="5" y="96"/>
                  </a:cubicBezTo>
                  <a:cubicBezTo>
                    <a:pt x="1" y="105"/>
                    <a:pt x="0" y="114"/>
                    <a:pt x="0" y="124"/>
                  </a:cubicBezTo>
                  <a:cubicBezTo>
                    <a:pt x="0" y="133"/>
                    <a:pt x="1" y="142"/>
                    <a:pt x="5" y="151"/>
                  </a:cubicBezTo>
                  <a:cubicBezTo>
                    <a:pt x="9" y="159"/>
                    <a:pt x="14" y="167"/>
                    <a:pt x="20" y="173"/>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7" name="Freeform 6">
              <a:extLst>
                <a:ext uri="{FF2B5EF4-FFF2-40B4-BE49-F238E27FC236}">
                  <a16:creationId xmlns:a16="http://schemas.microsoft.com/office/drawing/2014/main" id="{28714B24-95FF-E134-64CF-C37106F43A0C}"/>
                </a:ext>
              </a:extLst>
            </p:cNvPr>
            <p:cNvSpPr>
              <a:spLocks/>
            </p:cNvSpPr>
            <p:nvPr/>
          </p:nvSpPr>
          <p:spPr bwMode="auto">
            <a:xfrm>
              <a:off x="622301" y="2401888"/>
              <a:ext cx="328613" cy="223838"/>
            </a:xfrm>
            <a:custGeom>
              <a:avLst/>
              <a:gdLst>
                <a:gd name="T0" fmla="*/ 310 w 335"/>
                <a:gd name="T1" fmla="*/ 80 h 227"/>
                <a:gd name="T2" fmla="*/ 310 w 335"/>
                <a:gd name="T3" fmla="*/ 80 h 227"/>
                <a:gd name="T4" fmla="*/ 283 w 335"/>
                <a:gd name="T5" fmla="*/ 61 h 227"/>
                <a:gd name="T6" fmla="*/ 250 w 335"/>
                <a:gd name="T7" fmla="*/ 54 h 227"/>
                <a:gd name="T8" fmla="*/ 234 w 335"/>
                <a:gd name="T9" fmla="*/ 32 h 227"/>
                <a:gd name="T10" fmla="*/ 214 w 335"/>
                <a:gd name="T11" fmla="*/ 15 h 227"/>
                <a:gd name="T12" fmla="*/ 189 w 335"/>
                <a:gd name="T13" fmla="*/ 4 h 227"/>
                <a:gd name="T14" fmla="*/ 162 w 335"/>
                <a:gd name="T15" fmla="*/ 0 h 227"/>
                <a:gd name="T16" fmla="*/ 130 w 335"/>
                <a:gd name="T17" fmla="*/ 6 h 227"/>
                <a:gd name="T18" fmla="*/ 102 w 335"/>
                <a:gd name="T19" fmla="*/ 22 h 227"/>
                <a:gd name="T20" fmla="*/ 80 w 335"/>
                <a:gd name="T21" fmla="*/ 46 h 227"/>
                <a:gd name="T22" fmla="*/ 67 w 335"/>
                <a:gd name="T23" fmla="*/ 76 h 227"/>
                <a:gd name="T24" fmla="*/ 37 w 335"/>
                <a:gd name="T25" fmla="*/ 86 h 227"/>
                <a:gd name="T26" fmla="*/ 13 w 335"/>
                <a:gd name="T27" fmla="*/ 108 h 227"/>
                <a:gd name="T28" fmla="*/ 129 w 335"/>
                <a:gd name="T29" fmla="*/ 108 h 227"/>
                <a:gd name="T30" fmla="*/ 143 w 335"/>
                <a:gd name="T31" fmla="*/ 96 h 227"/>
                <a:gd name="T32" fmla="*/ 162 w 335"/>
                <a:gd name="T33" fmla="*/ 92 h 227"/>
                <a:gd name="T34" fmla="*/ 179 w 335"/>
                <a:gd name="T35" fmla="*/ 95 h 227"/>
                <a:gd name="T36" fmla="*/ 193 w 335"/>
                <a:gd name="T37" fmla="*/ 104 h 227"/>
                <a:gd name="T38" fmla="*/ 202 w 335"/>
                <a:gd name="T39" fmla="*/ 118 h 227"/>
                <a:gd name="T40" fmla="*/ 206 w 335"/>
                <a:gd name="T41" fmla="*/ 135 h 227"/>
                <a:gd name="T42" fmla="*/ 202 w 335"/>
                <a:gd name="T43" fmla="*/ 152 h 227"/>
                <a:gd name="T44" fmla="*/ 193 w 335"/>
                <a:gd name="T45" fmla="*/ 165 h 227"/>
                <a:gd name="T46" fmla="*/ 179 w 335"/>
                <a:gd name="T47" fmla="*/ 175 h 227"/>
                <a:gd name="T48" fmla="*/ 162 w 335"/>
                <a:gd name="T49" fmla="*/ 178 h 227"/>
                <a:gd name="T50" fmla="*/ 144 w 335"/>
                <a:gd name="T51" fmla="*/ 174 h 227"/>
                <a:gd name="T52" fmla="*/ 129 w 335"/>
                <a:gd name="T53" fmla="*/ 162 h 227"/>
                <a:gd name="T54" fmla="*/ 0 w 335"/>
                <a:gd name="T55" fmla="*/ 162 h 227"/>
                <a:gd name="T56" fmla="*/ 8 w 335"/>
                <a:gd name="T57" fmla="*/ 188 h 227"/>
                <a:gd name="T58" fmla="*/ 25 w 335"/>
                <a:gd name="T59" fmla="*/ 208 h 227"/>
                <a:gd name="T60" fmla="*/ 48 w 335"/>
                <a:gd name="T61" fmla="*/ 222 h 227"/>
                <a:gd name="T62" fmla="*/ 75 w 335"/>
                <a:gd name="T63" fmla="*/ 227 h 227"/>
                <a:gd name="T64" fmla="*/ 249 w 335"/>
                <a:gd name="T65" fmla="*/ 227 h 227"/>
                <a:gd name="T66" fmla="*/ 282 w 335"/>
                <a:gd name="T67" fmla="*/ 220 h 227"/>
                <a:gd name="T68" fmla="*/ 310 w 335"/>
                <a:gd name="T69" fmla="*/ 202 h 227"/>
                <a:gd name="T70" fmla="*/ 328 w 335"/>
                <a:gd name="T71" fmla="*/ 174 h 227"/>
                <a:gd name="T72" fmla="*/ 335 w 335"/>
                <a:gd name="T73" fmla="*/ 141 h 227"/>
                <a:gd name="T74" fmla="*/ 328 w 335"/>
                <a:gd name="T75" fmla="*/ 107 h 227"/>
                <a:gd name="T76" fmla="*/ 310 w 335"/>
                <a:gd name="T77" fmla="*/ 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5" h="227">
                  <a:moveTo>
                    <a:pt x="310" y="80"/>
                  </a:moveTo>
                  <a:lnTo>
                    <a:pt x="310" y="80"/>
                  </a:lnTo>
                  <a:cubicBezTo>
                    <a:pt x="302" y="72"/>
                    <a:pt x="293" y="66"/>
                    <a:pt x="283" y="61"/>
                  </a:cubicBezTo>
                  <a:cubicBezTo>
                    <a:pt x="272" y="57"/>
                    <a:pt x="261" y="54"/>
                    <a:pt x="250" y="54"/>
                  </a:cubicBezTo>
                  <a:cubicBezTo>
                    <a:pt x="245" y="46"/>
                    <a:pt x="240" y="38"/>
                    <a:pt x="234" y="32"/>
                  </a:cubicBezTo>
                  <a:cubicBezTo>
                    <a:pt x="228" y="25"/>
                    <a:pt x="221" y="20"/>
                    <a:pt x="214" y="15"/>
                  </a:cubicBezTo>
                  <a:cubicBezTo>
                    <a:pt x="206" y="10"/>
                    <a:pt x="198" y="7"/>
                    <a:pt x="189" y="4"/>
                  </a:cubicBezTo>
                  <a:cubicBezTo>
                    <a:pt x="181" y="2"/>
                    <a:pt x="172" y="0"/>
                    <a:pt x="162" y="0"/>
                  </a:cubicBezTo>
                  <a:cubicBezTo>
                    <a:pt x="151" y="0"/>
                    <a:pt x="140" y="2"/>
                    <a:pt x="130" y="6"/>
                  </a:cubicBezTo>
                  <a:cubicBezTo>
                    <a:pt x="119" y="10"/>
                    <a:pt x="110" y="15"/>
                    <a:pt x="102" y="22"/>
                  </a:cubicBezTo>
                  <a:cubicBezTo>
                    <a:pt x="93" y="28"/>
                    <a:pt x="86" y="36"/>
                    <a:pt x="80" y="46"/>
                  </a:cubicBezTo>
                  <a:cubicBezTo>
                    <a:pt x="74" y="55"/>
                    <a:pt x="70" y="65"/>
                    <a:pt x="67" y="76"/>
                  </a:cubicBezTo>
                  <a:cubicBezTo>
                    <a:pt x="56" y="77"/>
                    <a:pt x="46" y="81"/>
                    <a:pt x="37" y="86"/>
                  </a:cubicBezTo>
                  <a:cubicBezTo>
                    <a:pt x="27" y="92"/>
                    <a:pt x="19" y="99"/>
                    <a:pt x="13" y="108"/>
                  </a:cubicBezTo>
                  <a:lnTo>
                    <a:pt x="129" y="108"/>
                  </a:lnTo>
                  <a:cubicBezTo>
                    <a:pt x="133" y="103"/>
                    <a:pt x="138" y="99"/>
                    <a:pt x="143" y="96"/>
                  </a:cubicBezTo>
                  <a:cubicBezTo>
                    <a:pt x="149" y="93"/>
                    <a:pt x="156" y="92"/>
                    <a:pt x="162" y="92"/>
                  </a:cubicBezTo>
                  <a:cubicBezTo>
                    <a:pt x="168" y="92"/>
                    <a:pt x="174" y="93"/>
                    <a:pt x="179" y="95"/>
                  </a:cubicBezTo>
                  <a:cubicBezTo>
                    <a:pt x="184" y="97"/>
                    <a:pt x="189" y="101"/>
                    <a:pt x="193" y="104"/>
                  </a:cubicBezTo>
                  <a:cubicBezTo>
                    <a:pt x="197" y="108"/>
                    <a:pt x="200" y="113"/>
                    <a:pt x="202" y="118"/>
                  </a:cubicBezTo>
                  <a:cubicBezTo>
                    <a:pt x="204" y="123"/>
                    <a:pt x="206" y="129"/>
                    <a:pt x="206" y="135"/>
                  </a:cubicBezTo>
                  <a:cubicBezTo>
                    <a:pt x="206" y="141"/>
                    <a:pt x="204" y="146"/>
                    <a:pt x="202" y="152"/>
                  </a:cubicBezTo>
                  <a:cubicBezTo>
                    <a:pt x="200" y="157"/>
                    <a:pt x="197" y="161"/>
                    <a:pt x="193" y="165"/>
                  </a:cubicBezTo>
                  <a:cubicBezTo>
                    <a:pt x="189" y="169"/>
                    <a:pt x="184" y="172"/>
                    <a:pt x="179" y="175"/>
                  </a:cubicBezTo>
                  <a:cubicBezTo>
                    <a:pt x="174" y="177"/>
                    <a:pt x="168" y="178"/>
                    <a:pt x="162" y="178"/>
                  </a:cubicBezTo>
                  <a:cubicBezTo>
                    <a:pt x="156" y="178"/>
                    <a:pt x="149" y="177"/>
                    <a:pt x="144" y="174"/>
                  </a:cubicBezTo>
                  <a:cubicBezTo>
                    <a:pt x="138" y="171"/>
                    <a:pt x="133" y="167"/>
                    <a:pt x="129" y="162"/>
                  </a:cubicBezTo>
                  <a:lnTo>
                    <a:pt x="0" y="162"/>
                  </a:lnTo>
                  <a:cubicBezTo>
                    <a:pt x="1" y="171"/>
                    <a:pt x="4" y="180"/>
                    <a:pt x="8" y="188"/>
                  </a:cubicBezTo>
                  <a:cubicBezTo>
                    <a:pt x="13" y="196"/>
                    <a:pt x="18" y="203"/>
                    <a:pt x="25" y="208"/>
                  </a:cubicBezTo>
                  <a:cubicBezTo>
                    <a:pt x="32" y="214"/>
                    <a:pt x="39" y="219"/>
                    <a:pt x="48" y="222"/>
                  </a:cubicBezTo>
                  <a:cubicBezTo>
                    <a:pt x="56" y="225"/>
                    <a:pt x="65" y="227"/>
                    <a:pt x="75" y="227"/>
                  </a:cubicBezTo>
                  <a:lnTo>
                    <a:pt x="249" y="227"/>
                  </a:lnTo>
                  <a:cubicBezTo>
                    <a:pt x="261" y="227"/>
                    <a:pt x="272" y="225"/>
                    <a:pt x="282" y="220"/>
                  </a:cubicBezTo>
                  <a:cubicBezTo>
                    <a:pt x="293" y="215"/>
                    <a:pt x="302" y="209"/>
                    <a:pt x="310" y="202"/>
                  </a:cubicBezTo>
                  <a:cubicBezTo>
                    <a:pt x="318" y="194"/>
                    <a:pt x="324" y="185"/>
                    <a:pt x="328" y="174"/>
                  </a:cubicBezTo>
                  <a:cubicBezTo>
                    <a:pt x="333" y="164"/>
                    <a:pt x="335" y="152"/>
                    <a:pt x="335" y="141"/>
                  </a:cubicBezTo>
                  <a:cubicBezTo>
                    <a:pt x="335" y="129"/>
                    <a:pt x="333" y="118"/>
                    <a:pt x="328" y="107"/>
                  </a:cubicBezTo>
                  <a:cubicBezTo>
                    <a:pt x="324" y="97"/>
                    <a:pt x="318" y="88"/>
                    <a:pt x="310" y="80"/>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D97A5D5-859E-B577-B2F5-3D92B028C582}"/>
              </a:ext>
            </a:extLst>
          </p:cNvPr>
          <p:cNvGrpSpPr/>
          <p:nvPr/>
        </p:nvGrpSpPr>
        <p:grpSpPr>
          <a:xfrm>
            <a:off x="514816" y="3841256"/>
            <a:ext cx="368300" cy="368300"/>
            <a:chOff x="404813" y="3651251"/>
            <a:chExt cx="368300" cy="368300"/>
          </a:xfrm>
        </p:grpSpPr>
        <p:sp>
          <p:nvSpPr>
            <p:cNvPr id="19" name="Freeform 10">
              <a:extLst>
                <a:ext uri="{FF2B5EF4-FFF2-40B4-BE49-F238E27FC236}">
                  <a16:creationId xmlns:a16="http://schemas.microsoft.com/office/drawing/2014/main" id="{8ED83864-A1EB-75F0-D575-C6FD9A8F6EEC}"/>
                </a:ext>
              </a:extLst>
            </p:cNvPr>
            <p:cNvSpPr>
              <a:spLocks/>
            </p:cNvSpPr>
            <p:nvPr/>
          </p:nvSpPr>
          <p:spPr bwMode="auto">
            <a:xfrm>
              <a:off x="549276" y="3651251"/>
              <a:ext cx="79375" cy="79375"/>
            </a:xfrm>
            <a:custGeom>
              <a:avLst/>
              <a:gdLst>
                <a:gd name="T0" fmla="*/ 40 w 80"/>
                <a:gd name="T1" fmla="*/ 0 h 80"/>
                <a:gd name="T2" fmla="*/ 40 w 80"/>
                <a:gd name="T3" fmla="*/ 0 h 80"/>
                <a:gd name="T4" fmla="*/ 24 w 80"/>
                <a:gd name="T5" fmla="*/ 4 h 80"/>
                <a:gd name="T6" fmla="*/ 11 w 80"/>
                <a:gd name="T7" fmla="*/ 12 h 80"/>
                <a:gd name="T8" fmla="*/ 3 w 80"/>
                <a:gd name="T9" fmla="*/ 25 h 80"/>
                <a:gd name="T10" fmla="*/ 0 w 80"/>
                <a:gd name="T11" fmla="*/ 40 h 80"/>
                <a:gd name="T12" fmla="*/ 3 w 80"/>
                <a:gd name="T13" fmla="*/ 56 h 80"/>
                <a:gd name="T14" fmla="*/ 11 w 80"/>
                <a:gd name="T15" fmla="*/ 69 h 80"/>
                <a:gd name="T16" fmla="*/ 24 w 80"/>
                <a:gd name="T17" fmla="*/ 77 h 80"/>
                <a:gd name="T18" fmla="*/ 40 w 80"/>
                <a:gd name="T19" fmla="*/ 80 h 80"/>
                <a:gd name="T20" fmla="*/ 55 w 80"/>
                <a:gd name="T21" fmla="*/ 77 h 80"/>
                <a:gd name="T22" fmla="*/ 68 w 80"/>
                <a:gd name="T23" fmla="*/ 69 h 80"/>
                <a:gd name="T24" fmla="*/ 77 w 80"/>
                <a:gd name="T25" fmla="*/ 56 h 80"/>
                <a:gd name="T26" fmla="*/ 80 w 80"/>
                <a:gd name="T27" fmla="*/ 40 h 80"/>
                <a:gd name="T28" fmla="*/ 77 w 80"/>
                <a:gd name="T29" fmla="*/ 25 h 80"/>
                <a:gd name="T30" fmla="*/ 68 w 80"/>
                <a:gd name="T31" fmla="*/ 12 h 80"/>
                <a:gd name="T32" fmla="*/ 55 w 80"/>
                <a:gd name="T33" fmla="*/ 4 h 80"/>
                <a:gd name="T34" fmla="*/ 40 w 80"/>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80">
                  <a:moveTo>
                    <a:pt x="40" y="0"/>
                  </a:moveTo>
                  <a:lnTo>
                    <a:pt x="40" y="0"/>
                  </a:lnTo>
                  <a:cubicBezTo>
                    <a:pt x="34" y="0"/>
                    <a:pt x="29" y="2"/>
                    <a:pt x="24" y="4"/>
                  </a:cubicBezTo>
                  <a:cubicBezTo>
                    <a:pt x="19" y="6"/>
                    <a:pt x="15" y="9"/>
                    <a:pt x="11" y="12"/>
                  </a:cubicBezTo>
                  <a:cubicBezTo>
                    <a:pt x="8" y="16"/>
                    <a:pt x="5" y="20"/>
                    <a:pt x="3" y="25"/>
                  </a:cubicBezTo>
                  <a:cubicBezTo>
                    <a:pt x="1" y="30"/>
                    <a:pt x="0" y="35"/>
                    <a:pt x="0" y="40"/>
                  </a:cubicBezTo>
                  <a:cubicBezTo>
                    <a:pt x="0" y="46"/>
                    <a:pt x="1" y="51"/>
                    <a:pt x="3" y="56"/>
                  </a:cubicBezTo>
                  <a:cubicBezTo>
                    <a:pt x="5" y="61"/>
                    <a:pt x="8" y="65"/>
                    <a:pt x="11" y="69"/>
                  </a:cubicBezTo>
                  <a:cubicBezTo>
                    <a:pt x="15" y="72"/>
                    <a:pt x="19" y="75"/>
                    <a:pt x="24" y="77"/>
                  </a:cubicBezTo>
                  <a:cubicBezTo>
                    <a:pt x="29" y="79"/>
                    <a:pt x="34" y="80"/>
                    <a:pt x="40" y="80"/>
                  </a:cubicBezTo>
                  <a:cubicBezTo>
                    <a:pt x="45" y="80"/>
                    <a:pt x="51" y="79"/>
                    <a:pt x="55" y="77"/>
                  </a:cubicBezTo>
                  <a:cubicBezTo>
                    <a:pt x="60" y="75"/>
                    <a:pt x="65" y="72"/>
                    <a:pt x="68" y="69"/>
                  </a:cubicBezTo>
                  <a:cubicBezTo>
                    <a:pt x="72" y="65"/>
                    <a:pt x="75" y="61"/>
                    <a:pt x="77" y="56"/>
                  </a:cubicBezTo>
                  <a:cubicBezTo>
                    <a:pt x="79" y="51"/>
                    <a:pt x="80" y="46"/>
                    <a:pt x="80" y="40"/>
                  </a:cubicBezTo>
                  <a:cubicBezTo>
                    <a:pt x="80" y="35"/>
                    <a:pt x="79" y="30"/>
                    <a:pt x="77" y="25"/>
                  </a:cubicBezTo>
                  <a:cubicBezTo>
                    <a:pt x="75" y="20"/>
                    <a:pt x="72" y="16"/>
                    <a:pt x="68" y="12"/>
                  </a:cubicBezTo>
                  <a:cubicBezTo>
                    <a:pt x="65" y="9"/>
                    <a:pt x="60" y="6"/>
                    <a:pt x="55" y="4"/>
                  </a:cubicBezTo>
                  <a:cubicBezTo>
                    <a:pt x="51" y="2"/>
                    <a:pt x="45" y="0"/>
                    <a:pt x="40" y="0"/>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20" name="Freeform 11">
              <a:extLst>
                <a:ext uri="{FF2B5EF4-FFF2-40B4-BE49-F238E27FC236}">
                  <a16:creationId xmlns:a16="http://schemas.microsoft.com/office/drawing/2014/main" id="{9C55D0E5-7E0C-C771-DA3A-031C3C83218B}"/>
                </a:ext>
              </a:extLst>
            </p:cNvPr>
            <p:cNvSpPr>
              <a:spLocks/>
            </p:cNvSpPr>
            <p:nvPr/>
          </p:nvSpPr>
          <p:spPr bwMode="auto">
            <a:xfrm>
              <a:off x="431801" y="3716338"/>
              <a:ext cx="315913" cy="303213"/>
            </a:xfrm>
            <a:custGeom>
              <a:avLst/>
              <a:gdLst>
                <a:gd name="T0" fmla="*/ 160 w 320"/>
                <a:gd name="T1" fmla="*/ 308 h 308"/>
                <a:gd name="T2" fmla="*/ 160 w 320"/>
                <a:gd name="T3" fmla="*/ 308 h 308"/>
                <a:gd name="T4" fmla="*/ 208 w 320"/>
                <a:gd name="T5" fmla="*/ 300 h 308"/>
                <a:gd name="T6" fmla="*/ 251 w 320"/>
                <a:gd name="T7" fmla="*/ 279 h 308"/>
                <a:gd name="T8" fmla="*/ 243 w 320"/>
                <a:gd name="T9" fmla="*/ 261 h 308"/>
                <a:gd name="T10" fmla="*/ 240 w 320"/>
                <a:gd name="T11" fmla="*/ 241 h 308"/>
                <a:gd name="T12" fmla="*/ 245 w 320"/>
                <a:gd name="T13" fmla="*/ 215 h 308"/>
                <a:gd name="T14" fmla="*/ 260 w 320"/>
                <a:gd name="T15" fmla="*/ 194 h 308"/>
                <a:gd name="T16" fmla="*/ 281 w 320"/>
                <a:gd name="T17" fmla="*/ 180 h 308"/>
                <a:gd name="T18" fmla="*/ 306 w 320"/>
                <a:gd name="T19" fmla="*/ 175 h 308"/>
                <a:gd name="T20" fmla="*/ 312 w 320"/>
                <a:gd name="T21" fmla="*/ 175 h 308"/>
                <a:gd name="T22" fmla="*/ 317 w 320"/>
                <a:gd name="T23" fmla="*/ 175 h 308"/>
                <a:gd name="T24" fmla="*/ 320 w 320"/>
                <a:gd name="T25" fmla="*/ 148 h 308"/>
                <a:gd name="T26" fmla="*/ 313 w 320"/>
                <a:gd name="T27" fmla="*/ 101 h 308"/>
                <a:gd name="T28" fmla="*/ 293 w 320"/>
                <a:gd name="T29" fmla="*/ 59 h 308"/>
                <a:gd name="T30" fmla="*/ 262 w 320"/>
                <a:gd name="T31" fmla="*/ 25 h 308"/>
                <a:gd name="T32" fmla="*/ 221 w 320"/>
                <a:gd name="T33" fmla="*/ 0 h 308"/>
                <a:gd name="T34" fmla="*/ 211 w 320"/>
                <a:gd name="T35" fmla="*/ 17 h 308"/>
                <a:gd name="T36" fmla="*/ 197 w 320"/>
                <a:gd name="T37" fmla="*/ 30 h 308"/>
                <a:gd name="T38" fmla="*/ 179 w 320"/>
                <a:gd name="T39" fmla="*/ 38 h 308"/>
                <a:gd name="T40" fmla="*/ 160 w 320"/>
                <a:gd name="T41" fmla="*/ 41 h 308"/>
                <a:gd name="T42" fmla="*/ 140 w 320"/>
                <a:gd name="T43" fmla="*/ 38 h 308"/>
                <a:gd name="T44" fmla="*/ 123 w 320"/>
                <a:gd name="T45" fmla="*/ 30 h 308"/>
                <a:gd name="T46" fmla="*/ 108 w 320"/>
                <a:gd name="T47" fmla="*/ 17 h 308"/>
                <a:gd name="T48" fmla="*/ 98 w 320"/>
                <a:gd name="T49" fmla="*/ 0 h 308"/>
                <a:gd name="T50" fmla="*/ 58 w 320"/>
                <a:gd name="T51" fmla="*/ 25 h 308"/>
                <a:gd name="T52" fmla="*/ 27 w 320"/>
                <a:gd name="T53" fmla="*/ 59 h 308"/>
                <a:gd name="T54" fmla="*/ 7 w 320"/>
                <a:gd name="T55" fmla="*/ 101 h 308"/>
                <a:gd name="T56" fmla="*/ 0 w 320"/>
                <a:gd name="T57" fmla="*/ 148 h 308"/>
                <a:gd name="T58" fmla="*/ 2 w 320"/>
                <a:gd name="T59" fmla="*/ 175 h 308"/>
                <a:gd name="T60" fmla="*/ 31 w 320"/>
                <a:gd name="T61" fmla="*/ 177 h 308"/>
                <a:gd name="T62" fmla="*/ 56 w 320"/>
                <a:gd name="T63" fmla="*/ 190 h 308"/>
                <a:gd name="T64" fmla="*/ 73 w 320"/>
                <a:gd name="T65" fmla="*/ 213 h 308"/>
                <a:gd name="T66" fmla="*/ 80 w 320"/>
                <a:gd name="T67" fmla="*/ 241 h 308"/>
                <a:gd name="T68" fmla="*/ 77 w 320"/>
                <a:gd name="T69" fmla="*/ 261 h 308"/>
                <a:gd name="T70" fmla="*/ 68 w 320"/>
                <a:gd name="T71" fmla="*/ 279 h 308"/>
                <a:gd name="T72" fmla="*/ 112 w 320"/>
                <a:gd name="T73" fmla="*/ 300 h 308"/>
                <a:gd name="T74" fmla="*/ 160 w 320"/>
                <a:gd name="T7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08">
                  <a:moveTo>
                    <a:pt x="160" y="308"/>
                  </a:moveTo>
                  <a:lnTo>
                    <a:pt x="160" y="308"/>
                  </a:lnTo>
                  <a:cubicBezTo>
                    <a:pt x="176" y="308"/>
                    <a:pt x="192" y="305"/>
                    <a:pt x="208" y="300"/>
                  </a:cubicBezTo>
                  <a:cubicBezTo>
                    <a:pt x="223" y="296"/>
                    <a:pt x="238" y="288"/>
                    <a:pt x="251" y="279"/>
                  </a:cubicBezTo>
                  <a:cubicBezTo>
                    <a:pt x="248" y="273"/>
                    <a:pt x="245" y="267"/>
                    <a:pt x="243" y="261"/>
                  </a:cubicBezTo>
                  <a:cubicBezTo>
                    <a:pt x="241" y="254"/>
                    <a:pt x="240" y="248"/>
                    <a:pt x="240" y="241"/>
                  </a:cubicBezTo>
                  <a:cubicBezTo>
                    <a:pt x="240" y="232"/>
                    <a:pt x="242" y="223"/>
                    <a:pt x="245" y="215"/>
                  </a:cubicBezTo>
                  <a:cubicBezTo>
                    <a:pt x="249" y="207"/>
                    <a:pt x="253" y="200"/>
                    <a:pt x="260" y="194"/>
                  </a:cubicBezTo>
                  <a:cubicBezTo>
                    <a:pt x="266" y="188"/>
                    <a:pt x="273" y="183"/>
                    <a:pt x="281" y="180"/>
                  </a:cubicBezTo>
                  <a:cubicBezTo>
                    <a:pt x="289" y="176"/>
                    <a:pt x="297" y="175"/>
                    <a:pt x="306" y="175"/>
                  </a:cubicBezTo>
                  <a:cubicBezTo>
                    <a:pt x="308" y="175"/>
                    <a:pt x="310" y="175"/>
                    <a:pt x="312" y="175"/>
                  </a:cubicBezTo>
                  <a:cubicBezTo>
                    <a:pt x="314" y="175"/>
                    <a:pt x="316" y="175"/>
                    <a:pt x="317" y="175"/>
                  </a:cubicBezTo>
                  <a:cubicBezTo>
                    <a:pt x="319" y="166"/>
                    <a:pt x="320" y="157"/>
                    <a:pt x="320" y="148"/>
                  </a:cubicBezTo>
                  <a:cubicBezTo>
                    <a:pt x="320" y="132"/>
                    <a:pt x="318" y="116"/>
                    <a:pt x="313" y="101"/>
                  </a:cubicBezTo>
                  <a:cubicBezTo>
                    <a:pt x="308" y="86"/>
                    <a:pt x="302" y="72"/>
                    <a:pt x="293" y="59"/>
                  </a:cubicBezTo>
                  <a:cubicBezTo>
                    <a:pt x="285" y="46"/>
                    <a:pt x="274" y="35"/>
                    <a:pt x="262" y="25"/>
                  </a:cubicBezTo>
                  <a:cubicBezTo>
                    <a:pt x="250" y="15"/>
                    <a:pt x="236" y="6"/>
                    <a:pt x="221" y="0"/>
                  </a:cubicBezTo>
                  <a:cubicBezTo>
                    <a:pt x="219" y="6"/>
                    <a:pt x="215" y="12"/>
                    <a:pt x="211" y="17"/>
                  </a:cubicBezTo>
                  <a:cubicBezTo>
                    <a:pt x="207" y="22"/>
                    <a:pt x="202" y="26"/>
                    <a:pt x="197" y="30"/>
                  </a:cubicBezTo>
                  <a:cubicBezTo>
                    <a:pt x="191" y="34"/>
                    <a:pt x="185" y="36"/>
                    <a:pt x="179" y="38"/>
                  </a:cubicBezTo>
                  <a:cubicBezTo>
                    <a:pt x="173" y="40"/>
                    <a:pt x="166" y="41"/>
                    <a:pt x="160" y="41"/>
                  </a:cubicBezTo>
                  <a:cubicBezTo>
                    <a:pt x="153" y="41"/>
                    <a:pt x="147" y="40"/>
                    <a:pt x="140" y="38"/>
                  </a:cubicBezTo>
                  <a:cubicBezTo>
                    <a:pt x="134" y="36"/>
                    <a:pt x="128" y="34"/>
                    <a:pt x="123" y="30"/>
                  </a:cubicBezTo>
                  <a:cubicBezTo>
                    <a:pt x="118" y="26"/>
                    <a:pt x="113" y="22"/>
                    <a:pt x="108" y="17"/>
                  </a:cubicBezTo>
                  <a:cubicBezTo>
                    <a:pt x="104" y="12"/>
                    <a:pt x="101" y="6"/>
                    <a:pt x="98" y="0"/>
                  </a:cubicBezTo>
                  <a:cubicBezTo>
                    <a:pt x="83" y="6"/>
                    <a:pt x="70" y="15"/>
                    <a:pt x="58" y="25"/>
                  </a:cubicBezTo>
                  <a:cubicBezTo>
                    <a:pt x="45" y="35"/>
                    <a:pt x="35" y="46"/>
                    <a:pt x="27" y="59"/>
                  </a:cubicBezTo>
                  <a:cubicBezTo>
                    <a:pt x="18" y="72"/>
                    <a:pt x="11" y="86"/>
                    <a:pt x="7" y="101"/>
                  </a:cubicBezTo>
                  <a:cubicBezTo>
                    <a:pt x="2" y="116"/>
                    <a:pt x="0" y="132"/>
                    <a:pt x="0" y="148"/>
                  </a:cubicBezTo>
                  <a:cubicBezTo>
                    <a:pt x="0" y="157"/>
                    <a:pt x="1" y="166"/>
                    <a:pt x="2" y="175"/>
                  </a:cubicBezTo>
                  <a:cubicBezTo>
                    <a:pt x="12" y="174"/>
                    <a:pt x="22" y="174"/>
                    <a:pt x="31" y="177"/>
                  </a:cubicBezTo>
                  <a:cubicBezTo>
                    <a:pt x="41" y="180"/>
                    <a:pt x="49" y="184"/>
                    <a:pt x="56" y="190"/>
                  </a:cubicBezTo>
                  <a:cubicBezTo>
                    <a:pt x="63" y="197"/>
                    <a:pt x="69" y="204"/>
                    <a:pt x="73" y="213"/>
                  </a:cubicBezTo>
                  <a:cubicBezTo>
                    <a:pt x="78" y="222"/>
                    <a:pt x="80" y="231"/>
                    <a:pt x="80" y="241"/>
                  </a:cubicBezTo>
                  <a:cubicBezTo>
                    <a:pt x="80" y="248"/>
                    <a:pt x="79" y="254"/>
                    <a:pt x="77" y="261"/>
                  </a:cubicBezTo>
                  <a:cubicBezTo>
                    <a:pt x="75" y="267"/>
                    <a:pt x="72" y="273"/>
                    <a:pt x="68" y="279"/>
                  </a:cubicBezTo>
                  <a:cubicBezTo>
                    <a:pt x="82" y="288"/>
                    <a:pt x="96" y="296"/>
                    <a:pt x="112" y="300"/>
                  </a:cubicBezTo>
                  <a:cubicBezTo>
                    <a:pt x="127" y="305"/>
                    <a:pt x="143" y="308"/>
                    <a:pt x="160" y="308"/>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21" name="Freeform 12">
              <a:extLst>
                <a:ext uri="{FF2B5EF4-FFF2-40B4-BE49-F238E27FC236}">
                  <a16:creationId xmlns:a16="http://schemas.microsoft.com/office/drawing/2014/main" id="{A50225B4-381E-24B7-B359-AF949012CBBD}"/>
                </a:ext>
              </a:extLst>
            </p:cNvPr>
            <p:cNvSpPr>
              <a:spLocks/>
            </p:cNvSpPr>
            <p:nvPr/>
          </p:nvSpPr>
          <p:spPr bwMode="auto">
            <a:xfrm>
              <a:off x="404813" y="3914776"/>
              <a:ext cx="79375" cy="77788"/>
            </a:xfrm>
            <a:custGeom>
              <a:avLst/>
              <a:gdLst>
                <a:gd name="T0" fmla="*/ 0 w 80"/>
                <a:gd name="T1" fmla="*/ 40 h 80"/>
                <a:gd name="T2" fmla="*/ 0 w 80"/>
                <a:gd name="T3" fmla="*/ 40 h 80"/>
                <a:gd name="T4" fmla="*/ 3 w 80"/>
                <a:gd name="T5" fmla="*/ 56 h 80"/>
                <a:gd name="T6" fmla="*/ 12 w 80"/>
                <a:gd name="T7" fmla="*/ 69 h 80"/>
                <a:gd name="T8" fmla="*/ 25 w 80"/>
                <a:gd name="T9" fmla="*/ 77 h 80"/>
                <a:gd name="T10" fmla="*/ 40 w 80"/>
                <a:gd name="T11" fmla="*/ 80 h 80"/>
                <a:gd name="T12" fmla="*/ 56 w 80"/>
                <a:gd name="T13" fmla="*/ 77 h 80"/>
                <a:gd name="T14" fmla="*/ 68 w 80"/>
                <a:gd name="T15" fmla="*/ 69 h 80"/>
                <a:gd name="T16" fmla="*/ 77 w 80"/>
                <a:gd name="T17" fmla="*/ 56 h 80"/>
                <a:gd name="T18" fmla="*/ 80 w 80"/>
                <a:gd name="T19" fmla="*/ 40 h 80"/>
                <a:gd name="T20" fmla="*/ 77 w 80"/>
                <a:gd name="T21" fmla="*/ 25 h 80"/>
                <a:gd name="T22" fmla="*/ 68 w 80"/>
                <a:gd name="T23" fmla="*/ 12 h 80"/>
                <a:gd name="T24" fmla="*/ 56 w 80"/>
                <a:gd name="T25" fmla="*/ 3 h 80"/>
                <a:gd name="T26" fmla="*/ 40 w 80"/>
                <a:gd name="T27" fmla="*/ 0 h 80"/>
                <a:gd name="T28" fmla="*/ 25 w 80"/>
                <a:gd name="T29" fmla="*/ 3 h 80"/>
                <a:gd name="T30" fmla="*/ 12 w 80"/>
                <a:gd name="T31" fmla="*/ 12 h 80"/>
                <a:gd name="T32" fmla="*/ 3 w 80"/>
                <a:gd name="T33" fmla="*/ 25 h 80"/>
                <a:gd name="T34" fmla="*/ 0 w 80"/>
                <a:gd name="T35"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80">
                  <a:moveTo>
                    <a:pt x="0" y="40"/>
                  </a:moveTo>
                  <a:lnTo>
                    <a:pt x="0" y="40"/>
                  </a:lnTo>
                  <a:cubicBezTo>
                    <a:pt x="0" y="46"/>
                    <a:pt x="1" y="51"/>
                    <a:pt x="3" y="56"/>
                  </a:cubicBezTo>
                  <a:cubicBezTo>
                    <a:pt x="5" y="61"/>
                    <a:pt x="8" y="65"/>
                    <a:pt x="12" y="69"/>
                  </a:cubicBezTo>
                  <a:cubicBezTo>
                    <a:pt x="15" y="72"/>
                    <a:pt x="20" y="75"/>
                    <a:pt x="25" y="77"/>
                  </a:cubicBezTo>
                  <a:cubicBezTo>
                    <a:pt x="29" y="79"/>
                    <a:pt x="35" y="80"/>
                    <a:pt x="40" y="80"/>
                  </a:cubicBezTo>
                  <a:cubicBezTo>
                    <a:pt x="46" y="80"/>
                    <a:pt x="51" y="79"/>
                    <a:pt x="56" y="77"/>
                  </a:cubicBezTo>
                  <a:cubicBezTo>
                    <a:pt x="61" y="75"/>
                    <a:pt x="65" y="72"/>
                    <a:pt x="68" y="69"/>
                  </a:cubicBezTo>
                  <a:cubicBezTo>
                    <a:pt x="72" y="65"/>
                    <a:pt x="75" y="61"/>
                    <a:pt x="77" y="56"/>
                  </a:cubicBezTo>
                  <a:cubicBezTo>
                    <a:pt x="79" y="51"/>
                    <a:pt x="80" y="46"/>
                    <a:pt x="80" y="40"/>
                  </a:cubicBezTo>
                  <a:cubicBezTo>
                    <a:pt x="80" y="35"/>
                    <a:pt x="79" y="29"/>
                    <a:pt x="77" y="25"/>
                  </a:cubicBezTo>
                  <a:cubicBezTo>
                    <a:pt x="75" y="20"/>
                    <a:pt x="72" y="15"/>
                    <a:pt x="68" y="12"/>
                  </a:cubicBezTo>
                  <a:cubicBezTo>
                    <a:pt x="65" y="8"/>
                    <a:pt x="61" y="5"/>
                    <a:pt x="56" y="3"/>
                  </a:cubicBezTo>
                  <a:cubicBezTo>
                    <a:pt x="51" y="1"/>
                    <a:pt x="46" y="0"/>
                    <a:pt x="40" y="0"/>
                  </a:cubicBezTo>
                  <a:cubicBezTo>
                    <a:pt x="35" y="0"/>
                    <a:pt x="29" y="1"/>
                    <a:pt x="25" y="3"/>
                  </a:cubicBezTo>
                  <a:cubicBezTo>
                    <a:pt x="20" y="5"/>
                    <a:pt x="15" y="8"/>
                    <a:pt x="12" y="12"/>
                  </a:cubicBezTo>
                  <a:cubicBezTo>
                    <a:pt x="8" y="15"/>
                    <a:pt x="5" y="20"/>
                    <a:pt x="3" y="25"/>
                  </a:cubicBezTo>
                  <a:cubicBezTo>
                    <a:pt x="1" y="29"/>
                    <a:pt x="0" y="35"/>
                    <a:pt x="0" y="40"/>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22" name="Freeform 13">
              <a:extLst>
                <a:ext uri="{FF2B5EF4-FFF2-40B4-BE49-F238E27FC236}">
                  <a16:creationId xmlns:a16="http://schemas.microsoft.com/office/drawing/2014/main" id="{C991D3C6-8E0A-2F8F-E19E-CE28BE644F63}"/>
                </a:ext>
              </a:extLst>
            </p:cNvPr>
            <p:cNvSpPr>
              <a:spLocks/>
            </p:cNvSpPr>
            <p:nvPr/>
          </p:nvSpPr>
          <p:spPr bwMode="auto">
            <a:xfrm>
              <a:off x="693738" y="3914776"/>
              <a:ext cx="79375" cy="77788"/>
            </a:xfrm>
            <a:custGeom>
              <a:avLst/>
              <a:gdLst>
                <a:gd name="T0" fmla="*/ 40 w 80"/>
                <a:gd name="T1" fmla="*/ 80 h 80"/>
                <a:gd name="T2" fmla="*/ 40 w 80"/>
                <a:gd name="T3" fmla="*/ 80 h 80"/>
                <a:gd name="T4" fmla="*/ 56 w 80"/>
                <a:gd name="T5" fmla="*/ 77 h 80"/>
                <a:gd name="T6" fmla="*/ 69 w 80"/>
                <a:gd name="T7" fmla="*/ 69 h 80"/>
                <a:gd name="T8" fmla="*/ 77 w 80"/>
                <a:gd name="T9" fmla="*/ 56 h 80"/>
                <a:gd name="T10" fmla="*/ 80 w 80"/>
                <a:gd name="T11" fmla="*/ 40 h 80"/>
                <a:gd name="T12" fmla="*/ 77 w 80"/>
                <a:gd name="T13" fmla="*/ 25 h 80"/>
                <a:gd name="T14" fmla="*/ 69 w 80"/>
                <a:gd name="T15" fmla="*/ 12 h 80"/>
                <a:gd name="T16" fmla="*/ 56 w 80"/>
                <a:gd name="T17" fmla="*/ 3 h 80"/>
                <a:gd name="T18" fmla="*/ 40 w 80"/>
                <a:gd name="T19" fmla="*/ 0 h 80"/>
                <a:gd name="T20" fmla="*/ 25 w 80"/>
                <a:gd name="T21" fmla="*/ 3 h 80"/>
                <a:gd name="T22" fmla="*/ 12 w 80"/>
                <a:gd name="T23" fmla="*/ 12 h 80"/>
                <a:gd name="T24" fmla="*/ 4 w 80"/>
                <a:gd name="T25" fmla="*/ 25 h 80"/>
                <a:gd name="T26" fmla="*/ 0 w 80"/>
                <a:gd name="T27" fmla="*/ 40 h 80"/>
                <a:gd name="T28" fmla="*/ 4 w 80"/>
                <a:gd name="T29" fmla="*/ 56 h 80"/>
                <a:gd name="T30" fmla="*/ 12 w 80"/>
                <a:gd name="T31" fmla="*/ 69 h 80"/>
                <a:gd name="T32" fmla="*/ 25 w 80"/>
                <a:gd name="T33" fmla="*/ 77 h 80"/>
                <a:gd name="T34" fmla="*/ 40 w 80"/>
                <a:gd name="T3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80">
                  <a:moveTo>
                    <a:pt x="40" y="80"/>
                  </a:moveTo>
                  <a:lnTo>
                    <a:pt x="40" y="80"/>
                  </a:lnTo>
                  <a:cubicBezTo>
                    <a:pt x="46" y="80"/>
                    <a:pt x="51" y="79"/>
                    <a:pt x="56" y="77"/>
                  </a:cubicBezTo>
                  <a:cubicBezTo>
                    <a:pt x="61" y="75"/>
                    <a:pt x="65" y="72"/>
                    <a:pt x="69" y="69"/>
                  </a:cubicBezTo>
                  <a:cubicBezTo>
                    <a:pt x="72" y="65"/>
                    <a:pt x="75" y="61"/>
                    <a:pt x="77" y="56"/>
                  </a:cubicBezTo>
                  <a:cubicBezTo>
                    <a:pt x="79" y="51"/>
                    <a:pt x="80" y="46"/>
                    <a:pt x="80" y="40"/>
                  </a:cubicBezTo>
                  <a:cubicBezTo>
                    <a:pt x="80" y="35"/>
                    <a:pt x="79" y="29"/>
                    <a:pt x="77" y="25"/>
                  </a:cubicBezTo>
                  <a:cubicBezTo>
                    <a:pt x="75" y="20"/>
                    <a:pt x="72" y="15"/>
                    <a:pt x="69" y="12"/>
                  </a:cubicBezTo>
                  <a:cubicBezTo>
                    <a:pt x="65" y="8"/>
                    <a:pt x="61" y="5"/>
                    <a:pt x="56" y="3"/>
                  </a:cubicBezTo>
                  <a:cubicBezTo>
                    <a:pt x="51" y="1"/>
                    <a:pt x="46" y="0"/>
                    <a:pt x="40" y="0"/>
                  </a:cubicBezTo>
                  <a:cubicBezTo>
                    <a:pt x="35" y="0"/>
                    <a:pt x="30" y="1"/>
                    <a:pt x="25" y="3"/>
                  </a:cubicBezTo>
                  <a:cubicBezTo>
                    <a:pt x="20" y="5"/>
                    <a:pt x="16" y="8"/>
                    <a:pt x="12" y="12"/>
                  </a:cubicBezTo>
                  <a:cubicBezTo>
                    <a:pt x="9" y="15"/>
                    <a:pt x="6" y="20"/>
                    <a:pt x="4" y="25"/>
                  </a:cubicBezTo>
                  <a:cubicBezTo>
                    <a:pt x="2" y="29"/>
                    <a:pt x="0" y="35"/>
                    <a:pt x="0" y="40"/>
                  </a:cubicBezTo>
                  <a:cubicBezTo>
                    <a:pt x="0" y="46"/>
                    <a:pt x="2" y="51"/>
                    <a:pt x="4" y="56"/>
                  </a:cubicBezTo>
                  <a:cubicBezTo>
                    <a:pt x="6" y="61"/>
                    <a:pt x="9" y="65"/>
                    <a:pt x="12" y="69"/>
                  </a:cubicBezTo>
                  <a:cubicBezTo>
                    <a:pt x="16" y="72"/>
                    <a:pt x="20" y="75"/>
                    <a:pt x="25" y="77"/>
                  </a:cubicBezTo>
                  <a:cubicBezTo>
                    <a:pt x="30" y="79"/>
                    <a:pt x="35" y="80"/>
                    <a:pt x="40" y="80"/>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grpSp>
      <p:sp>
        <p:nvSpPr>
          <p:cNvPr id="24" name="Freeform 17">
            <a:extLst>
              <a:ext uri="{FF2B5EF4-FFF2-40B4-BE49-F238E27FC236}">
                <a16:creationId xmlns:a16="http://schemas.microsoft.com/office/drawing/2014/main" id="{9686413F-633B-0225-2763-40657C0FCDD6}"/>
              </a:ext>
            </a:extLst>
          </p:cNvPr>
          <p:cNvSpPr>
            <a:spLocks noEditPoints="1"/>
          </p:cNvSpPr>
          <p:nvPr/>
        </p:nvSpPr>
        <p:spPr bwMode="auto">
          <a:xfrm>
            <a:off x="518032" y="5133275"/>
            <a:ext cx="419100" cy="417513"/>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5" name="TextBox 4">
            <a:extLst>
              <a:ext uri="{FF2B5EF4-FFF2-40B4-BE49-F238E27FC236}">
                <a16:creationId xmlns:a16="http://schemas.microsoft.com/office/drawing/2014/main" id="{D60E83A8-9EBC-91D6-E315-2D5C485C46CD}"/>
              </a:ext>
            </a:extLst>
          </p:cNvPr>
          <p:cNvSpPr txBox="1"/>
          <p:nvPr/>
        </p:nvSpPr>
        <p:spPr>
          <a:xfrm>
            <a:off x="722" y="1956627"/>
            <a:ext cx="5943600" cy="457200"/>
          </a:xfrm>
          <a:prstGeom prst="round1Rect">
            <a:avLst/>
          </a:prstGeom>
          <a:solidFill>
            <a:schemeClr val="accent1"/>
          </a:solidFill>
        </p:spPr>
        <p:txBody>
          <a:bodyPr rot="0" spcFirstLastPara="0" vertOverflow="overflow" horzOverflow="overflow" vert="horz" wrap="square" lIns="6858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ea typeface="+mn-ea"/>
                <a:cs typeface="Segoe UI"/>
              </a:rPr>
              <a:t>Principais benefícios</a:t>
            </a:r>
          </a:p>
        </p:txBody>
      </p:sp>
      <p:pic>
        <p:nvPicPr>
          <p:cNvPr id="2050" name="Picture 2" descr="WIN22_Productivity_111">
            <a:extLst>
              <a:ext uri="{FF2B5EF4-FFF2-40B4-BE49-F238E27FC236}">
                <a16:creationId xmlns:a16="http://schemas.microsoft.com/office/drawing/2014/main" id="{7401BDC8-CDB4-79B6-043B-87E7B04E4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279" y="1956627"/>
            <a:ext cx="5307917" cy="398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346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CC396-C570-416A-CAF5-0AEF0E8EAB8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C21431-EA3F-4690-A7E1-03C9709F61BA}"/>
              </a:ext>
            </a:extLst>
          </p:cNvPr>
          <p:cNvSpPr>
            <a:spLocks noGrp="1"/>
          </p:cNvSpPr>
          <p:nvPr>
            <p:ph type="title"/>
          </p:nvPr>
        </p:nvSpPr>
        <p:spPr>
          <a:xfrm>
            <a:off x="685800" y="628651"/>
            <a:ext cx="10934700" cy="430887"/>
          </a:xfrm>
        </p:spPr>
        <p:txBody>
          <a:bodyPr/>
          <a:lstStyle/>
          <a:p>
            <a:r>
              <a:rPr lang="pt-br">
                <a:cs typeface="Segoe UI"/>
              </a:rPr>
              <a:t>Flexibilidade de capacidade e armazenamento com Windows 365</a:t>
            </a:r>
            <a:endParaRPr lang="en-US"/>
          </a:p>
        </p:txBody>
      </p:sp>
      <p:sp>
        <p:nvSpPr>
          <p:cNvPr id="9" name="!!Rectangle 5">
            <a:extLst>
              <a:ext uri="{FF2B5EF4-FFF2-40B4-BE49-F238E27FC236}">
                <a16:creationId xmlns:a16="http://schemas.microsoft.com/office/drawing/2014/main" id="{FECDA5F3-01DD-16B5-6FAD-6C303BD7231E}"/>
              </a:ext>
              <a:ext uri="{C183D7F6-B498-43B3-948B-1728B52AA6E4}">
                <adec:decorative xmlns:adec="http://schemas.microsoft.com/office/drawing/2017/decorative" val="1"/>
              </a:ext>
            </a:extLst>
          </p:cNvPr>
          <p:cNvSpPr/>
          <p:nvPr/>
        </p:nvSpPr>
        <p:spPr bwMode="auto">
          <a:xfrm>
            <a:off x="0" y="1472611"/>
            <a:ext cx="12192000" cy="52910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descr="Pessoa sentada à mesa com um computador&#10;&#10;Descrição gerada automaticamente com média confiança&#10;&#10;">
            <a:extLst>
              <a:ext uri="{FF2B5EF4-FFF2-40B4-BE49-F238E27FC236}">
                <a16:creationId xmlns:a16="http://schemas.microsoft.com/office/drawing/2014/main" id="{F8597836-1A48-AF66-1678-94C5E30C2A07}"/>
              </a:ext>
            </a:extLst>
          </p:cNvPr>
          <p:cNvPicPr>
            <a:picLocks/>
          </p:cNvPicPr>
          <p:nvPr/>
        </p:nvPicPr>
        <p:blipFill rotWithShape="1">
          <a:blip r:embed="rId5">
            <a:extLst>
              <a:ext uri="{28A0092B-C50C-407E-A947-70E740481C1C}">
                <a14:useLocalDpi xmlns:a14="http://schemas.microsoft.com/office/drawing/2010/main" val="0"/>
              </a:ext>
            </a:extLst>
          </a:blip>
          <a:srcRect t="24292" b="45036"/>
          <a:stretch/>
        </p:blipFill>
        <p:spPr>
          <a:xfrm>
            <a:off x="585788" y="1608510"/>
            <a:ext cx="11020425" cy="2535090"/>
          </a:xfrm>
          <a:prstGeom prst="rect">
            <a:avLst/>
          </a:prstGeom>
        </p:spPr>
      </p:pic>
      <p:sp>
        <p:nvSpPr>
          <p:cNvPr id="13" name="TextBox 12">
            <a:extLst>
              <a:ext uri="{FF2B5EF4-FFF2-40B4-BE49-F238E27FC236}">
                <a16:creationId xmlns:a16="http://schemas.microsoft.com/office/drawing/2014/main" id="{E6A9DFA7-F99D-2ECA-A326-F9FE113D7FCE}"/>
              </a:ext>
            </a:extLst>
          </p:cNvPr>
          <p:cNvSpPr txBox="1"/>
          <p:nvPr/>
        </p:nvSpPr>
        <p:spPr>
          <a:xfrm>
            <a:off x="585788" y="3686402"/>
            <a:ext cx="4147246" cy="457200"/>
          </a:xfrm>
          <a:prstGeom prst="round1Rect">
            <a:avLst/>
          </a:prstGeom>
          <a:solidFill>
            <a:schemeClr val="accent1"/>
          </a:solidFill>
        </p:spPr>
        <p:txBody>
          <a:bodyPr rot="0" spcFirstLastPara="0" vertOverflow="overflow" horzOverflow="overflow" vert="horz" wrap="square" lIns="6858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ea typeface="+mn-ea"/>
                <a:cs typeface="Segoe UI"/>
              </a:rPr>
              <a:t>Principais desafios</a:t>
            </a:r>
          </a:p>
        </p:txBody>
      </p:sp>
      <p:sp>
        <p:nvSpPr>
          <p:cNvPr id="15" name="!!Rectangle 5">
            <a:extLst>
              <a:ext uri="{FF2B5EF4-FFF2-40B4-BE49-F238E27FC236}">
                <a16:creationId xmlns:a16="http://schemas.microsoft.com/office/drawing/2014/main" id="{D6A8BFC2-887A-DE94-AE2B-6E065AFE819B}"/>
              </a:ext>
              <a:ext uri="{C183D7F6-B498-43B3-948B-1728B52AA6E4}">
                <adec:decorative xmlns:adec="http://schemas.microsoft.com/office/drawing/2017/decorative" val="1"/>
              </a:ext>
            </a:extLst>
          </p:cNvPr>
          <p:cNvSpPr/>
          <p:nvPr/>
        </p:nvSpPr>
        <p:spPr bwMode="auto">
          <a:xfrm>
            <a:off x="0" y="4851133"/>
            <a:ext cx="12192000" cy="17147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14" name="Table 13">
            <a:extLst>
              <a:ext uri="{FF2B5EF4-FFF2-40B4-BE49-F238E27FC236}">
                <a16:creationId xmlns:a16="http://schemas.microsoft.com/office/drawing/2014/main" id="{A0826324-11BD-31C5-0A94-35BEE2972D29}"/>
              </a:ext>
            </a:extLst>
          </p:cNvPr>
          <p:cNvGraphicFramePr>
            <a:graphicFrameLocks noGrp="1"/>
          </p:cNvGraphicFramePr>
          <p:nvPr>
            <p:extLst>
              <p:ext uri="{D42A27DB-BD31-4B8C-83A1-F6EECF244321}">
                <p14:modId xmlns:p14="http://schemas.microsoft.com/office/powerpoint/2010/main" val="2075204362"/>
              </p:ext>
            </p:extLst>
          </p:nvPr>
        </p:nvGraphicFramePr>
        <p:xfrm>
          <a:off x="585788" y="4279504"/>
          <a:ext cx="11020425" cy="2286396"/>
        </p:xfrm>
        <a:graphic>
          <a:graphicData uri="http://schemas.openxmlformats.org/drawingml/2006/table">
            <a:tbl>
              <a:tblPr firstRow="1">
                <a:tableStyleId>{3B4B98B0-60AC-42C2-AFA5-B58CD77FA1E5}</a:tableStyleId>
              </a:tblPr>
              <a:tblGrid>
                <a:gridCol w="4980019">
                  <a:extLst>
                    <a:ext uri="{9D8B030D-6E8A-4147-A177-3AD203B41FA5}">
                      <a16:colId xmlns:a16="http://schemas.microsoft.com/office/drawing/2014/main" val="2713614110"/>
                    </a:ext>
                  </a:extLst>
                </a:gridCol>
                <a:gridCol w="1147744">
                  <a:extLst>
                    <a:ext uri="{9D8B030D-6E8A-4147-A177-3AD203B41FA5}">
                      <a16:colId xmlns:a16="http://schemas.microsoft.com/office/drawing/2014/main" val="2054550991"/>
                    </a:ext>
                  </a:extLst>
                </a:gridCol>
                <a:gridCol w="4892662">
                  <a:extLst>
                    <a:ext uri="{9D8B030D-6E8A-4147-A177-3AD203B41FA5}">
                      <a16:colId xmlns:a16="http://schemas.microsoft.com/office/drawing/2014/main" val="3934748235"/>
                    </a:ext>
                  </a:extLst>
                </a:gridCol>
              </a:tblGrid>
              <a:tr h="571599">
                <a:tc>
                  <a:txBody>
                    <a:bodyPr/>
                    <a:lstStyle/>
                    <a:p>
                      <a:r>
                        <a:rPr lang="pt-br" sz="1600"/>
                        <a:t>Desafios para clientes SMB</a:t>
                      </a:r>
                    </a:p>
                  </a:txBody>
                  <a:tcPr anchor="ctr">
                    <a:lnR>
                      <a:noFill/>
                    </a:lnR>
                  </a:tcPr>
                </a:tc>
                <a:tc>
                  <a:txBody>
                    <a:bodyPr/>
                    <a:lstStyle/>
                    <a:p>
                      <a:endParaRPr lang="en-US" sz="1600"/>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pt-br" sz="1600"/>
                        <a:t>Benefícios do Cloud PC do Windows 365</a:t>
                      </a:r>
                    </a:p>
                  </a:txBody>
                  <a:tcPr anchor="ctr">
                    <a:lnL>
                      <a:noFill/>
                    </a:lnL>
                  </a:tcPr>
                </a:tc>
                <a:extLst>
                  <a:ext uri="{0D108BD9-81ED-4DB2-BD59-A6C34878D82A}">
                    <a16:rowId xmlns:a16="http://schemas.microsoft.com/office/drawing/2014/main" val="2210592650"/>
                  </a:ext>
                </a:extLst>
              </a:tr>
              <a:tr h="571599">
                <a:tc>
                  <a:txBody>
                    <a:bodyPr/>
                    <a:lstStyle/>
                    <a:p>
                      <a:pPr lvl="0"/>
                      <a:r>
                        <a:rPr lang="pt-br" sz="1400" kern="1200" dirty="0">
                          <a:solidFill>
                            <a:schemeClr val="dk1"/>
                          </a:solidFill>
                          <a:effectLst/>
                          <a:latin typeface="+mn-lt"/>
                          <a:ea typeface="+mn-ea"/>
                          <a:cs typeface="+mn-cs"/>
                        </a:rPr>
                        <a:t>Limitações do dispositivo para suportar a capacidade </a:t>
                      </a:r>
                      <a:br>
                        <a:rPr lang="pt-br" sz="1400" kern="1200" dirty="0">
                          <a:solidFill>
                            <a:schemeClr val="dk1"/>
                          </a:solidFill>
                          <a:effectLst/>
                          <a:latin typeface="+mn-lt"/>
                          <a:ea typeface="+mn-ea"/>
                          <a:cs typeface="+mn-cs"/>
                        </a:rPr>
                      </a:br>
                      <a:r>
                        <a:rPr lang="pt-br" sz="1400" kern="1200" dirty="0">
                          <a:solidFill>
                            <a:schemeClr val="dk1"/>
                          </a:solidFill>
                          <a:effectLst/>
                          <a:latin typeface="+mn-lt"/>
                          <a:ea typeface="+mn-ea"/>
                          <a:cs typeface="+mn-cs"/>
                        </a:rPr>
                        <a:t>ou os níveis de armazenamento necessários</a:t>
                      </a:r>
                    </a:p>
                  </a:txBody>
                  <a:tcPr anchor="ctr">
                    <a:lnR>
                      <a:noFill/>
                    </a:lnR>
                  </a:tcPr>
                </a:tc>
                <a:tc>
                  <a:txBody>
                    <a:bodyPr/>
                    <a:lstStyle/>
                    <a:p>
                      <a:pPr lvl="0" algn="ctr"/>
                      <a:r>
                        <a:rPr lang="pt-br" sz="2400" kern="1200" dirty="0">
                          <a:solidFill>
                            <a:schemeClr val="accent1"/>
                          </a:solidFill>
                          <a:effectLst/>
                          <a:latin typeface="+mn-lt"/>
                          <a:ea typeface="+mn-ea"/>
                          <a:cs typeface="+mn-cs"/>
                          <a:sym typeface="Wingdings" panose="05000000000000000000" pitchFamily="2" charset="2"/>
                        </a:rPr>
                        <a:t></a:t>
                      </a:r>
                      <a:r>
                        <a:rPr lang="pt-br" sz="2400" kern="1200" dirty="0">
                          <a:solidFill>
                            <a:schemeClr val="accent1"/>
                          </a:solidFill>
                          <a:effectLst/>
                          <a:latin typeface="+mn-lt"/>
                          <a:ea typeface="+mn-ea"/>
                          <a:cs typeface="+mn-cs"/>
                        </a:rPr>
                        <a:t> </a:t>
                      </a: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lvl="0"/>
                      <a:r>
                        <a:rPr lang="pt-br" sz="1400" kern="1200">
                          <a:solidFill>
                            <a:schemeClr val="dk1"/>
                          </a:solidFill>
                          <a:effectLst/>
                          <a:latin typeface="+mn-lt"/>
                          <a:ea typeface="+mn-ea"/>
                          <a:cs typeface="+mn-cs"/>
                        </a:rPr>
                        <a:t>Melhor desempenho com o mesmo dispositivo </a:t>
                      </a:r>
                    </a:p>
                  </a:txBody>
                  <a:tcPr anchor="ctr">
                    <a:lnL>
                      <a:noFill/>
                    </a:lnL>
                  </a:tcPr>
                </a:tc>
                <a:extLst>
                  <a:ext uri="{0D108BD9-81ED-4DB2-BD59-A6C34878D82A}">
                    <a16:rowId xmlns:a16="http://schemas.microsoft.com/office/drawing/2014/main" val="2916960329"/>
                  </a:ext>
                </a:extLst>
              </a:tr>
              <a:tr h="571599">
                <a:tc>
                  <a:txBody>
                    <a:bodyPr/>
                    <a:lstStyle/>
                    <a:p>
                      <a:pPr marL="0" lvl="0" indent="0">
                        <a:buClr>
                          <a:srgbClr val="1B1B1B"/>
                        </a:buClr>
                        <a:buFont typeface="Arial"/>
                        <a:buNone/>
                      </a:pPr>
                      <a:r>
                        <a:rPr lang="pt-br" sz="1400" b="0" i="0" u="none" strike="noStrike" noProof="0"/>
                        <a:t>Aumento do custo dos datacenters</a:t>
                      </a:r>
                      <a:endParaRPr lang="en-US" sz="1400" b="0" i="0" u="none" strike="noStrike" noProof="0">
                        <a:solidFill>
                          <a:schemeClr val="tx1"/>
                        </a:solidFill>
                        <a:latin typeface="Segoe UI"/>
                      </a:endParaRPr>
                    </a:p>
                  </a:txBody>
                  <a:tcPr anchor="ctr">
                    <a:lnR>
                      <a:noFill/>
                    </a:lnR>
                  </a:tcPr>
                </a:tc>
                <a:tc>
                  <a:txBody>
                    <a:bodyPr/>
                    <a:lstStyle/>
                    <a:p>
                      <a:pPr lvl="0" algn="ctr"/>
                      <a:r>
                        <a:rPr lang="pt-br" sz="2400" kern="1200">
                          <a:solidFill>
                            <a:schemeClr val="accent1"/>
                          </a:solidFill>
                          <a:effectLst/>
                          <a:latin typeface="+mn-lt"/>
                          <a:ea typeface="+mn-ea"/>
                          <a:cs typeface="+mn-cs"/>
                          <a:sym typeface="Wingdings" panose="05000000000000000000" pitchFamily="2" charset="2"/>
                        </a:rPr>
                        <a:t></a:t>
                      </a:r>
                      <a:endParaRPr lang="en-US" sz="2400" kern="1200">
                        <a:solidFill>
                          <a:schemeClr val="accent1"/>
                        </a:solidFill>
                        <a:effectLst/>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lvl="0"/>
                      <a:r>
                        <a:rPr lang="pt-br" sz="1400" kern="1200">
                          <a:solidFill>
                            <a:schemeClr val="dk1"/>
                          </a:solidFill>
                          <a:effectLst/>
                          <a:latin typeface="+mn-lt"/>
                          <a:ea typeface="+mn-ea"/>
                          <a:cs typeface="+mn-cs"/>
                        </a:rPr>
                        <a:t>Preços previsíveis e melhor precisão orçamentária</a:t>
                      </a:r>
                    </a:p>
                  </a:txBody>
                  <a:tcPr anchor="ctr">
                    <a:lnL>
                      <a:noFill/>
                    </a:lnL>
                  </a:tcPr>
                </a:tc>
                <a:extLst>
                  <a:ext uri="{0D108BD9-81ED-4DB2-BD59-A6C34878D82A}">
                    <a16:rowId xmlns:a16="http://schemas.microsoft.com/office/drawing/2014/main" val="1065806114"/>
                  </a:ext>
                </a:extLst>
              </a:tr>
              <a:tr h="571599">
                <a:tc>
                  <a:txBody>
                    <a:bodyPr/>
                    <a:lstStyle/>
                    <a:p>
                      <a:pPr lvl="0"/>
                      <a:r>
                        <a:rPr lang="pt-br" sz="1400" kern="1200">
                          <a:solidFill>
                            <a:schemeClr val="dk1"/>
                          </a:solidFill>
                          <a:effectLst/>
                          <a:latin typeface="+mn-lt"/>
                          <a:ea typeface="+mn-ea"/>
                          <a:cs typeface="+mn-cs"/>
                        </a:rPr>
                        <a:t>Necessidades de curto prazo para dimensionar capacidade ou armazenamento</a:t>
                      </a:r>
                      <a:endParaRPr lang="en-US" sz="1400" b="0" i="0" u="none" strike="noStrike" noProof="0">
                        <a:solidFill>
                          <a:schemeClr val="tx1"/>
                        </a:solidFill>
                        <a:latin typeface="+mn-lt"/>
                      </a:endParaRPr>
                    </a:p>
                  </a:txBody>
                  <a:tcPr anchor="ctr">
                    <a:lnR>
                      <a:noFill/>
                    </a:lnR>
                  </a:tcPr>
                </a:tc>
                <a:tc>
                  <a:txBody>
                    <a:bodyPr/>
                    <a:lstStyle/>
                    <a:p>
                      <a:pPr algn="ctr"/>
                      <a:r>
                        <a:rPr lang="pt-br" sz="2400" kern="1200">
                          <a:solidFill>
                            <a:schemeClr val="accent1"/>
                          </a:solidFill>
                          <a:effectLst/>
                          <a:latin typeface="+mn-lt"/>
                          <a:ea typeface="+mn-ea"/>
                          <a:cs typeface="+mn-cs"/>
                          <a:sym typeface="Wingdings" panose="05000000000000000000" pitchFamily="2" charset="2"/>
                        </a:rPr>
                        <a:t></a:t>
                      </a:r>
                      <a:endParaRPr lang="en-US" sz="2400" kern="1200">
                        <a:solidFill>
                          <a:schemeClr val="accent1"/>
                        </a:solidFill>
                        <a:effectLst/>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32667" rtl="0" eaLnBrk="1" fontAlgn="auto" latinLnBrk="0" hangingPunct="1">
                        <a:lnSpc>
                          <a:spcPct val="100000"/>
                        </a:lnSpc>
                        <a:spcBef>
                          <a:spcPts val="0"/>
                        </a:spcBef>
                        <a:spcAft>
                          <a:spcPts val="0"/>
                        </a:spcAft>
                        <a:buClrTx/>
                        <a:buSzTx/>
                        <a:buFont typeface="Arial"/>
                        <a:buNone/>
                        <a:tabLst/>
                        <a:defRPr/>
                      </a:pPr>
                      <a:r>
                        <a:rPr lang="pt-br" sz="1400" kern="1200" dirty="0">
                          <a:solidFill>
                            <a:schemeClr val="dk1"/>
                          </a:solidFill>
                          <a:effectLst/>
                          <a:latin typeface="+mn-lt"/>
                          <a:ea typeface="+mn-ea"/>
                          <a:cs typeface="+mn-cs"/>
                        </a:rPr>
                        <a:t>Dimensionamento simplificado para cima ou para baixo</a:t>
                      </a:r>
                      <a:endParaRPr lang="en-US" sz="1400" b="0" i="0" u="none" strike="noStrike" kern="1200" noProof="0" dirty="0"/>
                    </a:p>
                  </a:txBody>
                  <a:tcPr anchor="ctr">
                    <a:lnL>
                      <a:noFill/>
                    </a:lnL>
                  </a:tcPr>
                </a:tc>
                <a:extLst>
                  <a:ext uri="{0D108BD9-81ED-4DB2-BD59-A6C34878D82A}">
                    <a16:rowId xmlns:a16="http://schemas.microsoft.com/office/drawing/2014/main" val="567823721"/>
                  </a:ext>
                </a:extLst>
              </a:tr>
            </a:tbl>
          </a:graphicData>
        </a:graphic>
      </p:graphicFrame>
    </p:spTree>
    <p:extLst>
      <p:ext uri="{BB962C8B-B14F-4D97-AF65-F5344CB8AC3E}">
        <p14:creationId xmlns:p14="http://schemas.microsoft.com/office/powerpoint/2010/main" val="32178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A821C8B-16BB-4D2D-B6D7-F4246F90FCF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C21431-EA3F-4690-A7E1-03C9709F61BA}"/>
              </a:ext>
            </a:extLst>
          </p:cNvPr>
          <p:cNvSpPr>
            <a:spLocks noGrp="1"/>
          </p:cNvSpPr>
          <p:nvPr>
            <p:ph type="title"/>
          </p:nvPr>
        </p:nvSpPr>
        <p:spPr>
          <a:xfrm>
            <a:off x="685800" y="628651"/>
            <a:ext cx="10934700" cy="430887"/>
          </a:xfrm>
        </p:spPr>
        <p:txBody>
          <a:bodyPr/>
          <a:lstStyle/>
          <a:p>
            <a:r>
              <a:rPr lang="pt-br">
                <a:cs typeface="Segoe UI"/>
              </a:rPr>
              <a:t>Nivele suas necessidades de recursos com Windows 365</a:t>
            </a:r>
            <a:endParaRPr lang="en-US"/>
          </a:p>
        </p:txBody>
      </p:sp>
      <p:sp>
        <p:nvSpPr>
          <p:cNvPr id="4" name="!!Rectangle 5">
            <a:extLst>
              <a:ext uri="{FF2B5EF4-FFF2-40B4-BE49-F238E27FC236}">
                <a16:creationId xmlns:a16="http://schemas.microsoft.com/office/drawing/2014/main" id="{4B995549-E136-D546-FEC9-8F4EFDAFE5D8}"/>
              </a:ext>
              <a:ext uri="{C183D7F6-B498-43B3-948B-1728B52AA6E4}">
                <adec:decorative xmlns:adec="http://schemas.microsoft.com/office/drawing/2017/decorative" val="1"/>
              </a:ext>
            </a:extLst>
          </p:cNvPr>
          <p:cNvSpPr/>
          <p:nvPr/>
        </p:nvSpPr>
        <p:spPr bwMode="auto">
          <a:xfrm>
            <a:off x="0" y="1480557"/>
            <a:ext cx="12192000" cy="538538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Box 2">
            <a:extLst>
              <a:ext uri="{FF2B5EF4-FFF2-40B4-BE49-F238E27FC236}">
                <a16:creationId xmlns:a16="http://schemas.microsoft.com/office/drawing/2014/main" id="{1C82104F-33F2-594D-F5E2-BDABC196DED3}"/>
              </a:ext>
            </a:extLst>
          </p:cNvPr>
          <p:cNvSpPr txBox="1"/>
          <p:nvPr/>
        </p:nvSpPr>
        <p:spPr>
          <a:xfrm>
            <a:off x="758295" y="2262208"/>
            <a:ext cx="5031581" cy="43935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Melhor desempenho com o mesmo dispositivo</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Escolha entre uma variedade de opções até 8vCPU, 32 GB de RAM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e 512 GB de armazenamento</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Forneça acesso ao Cloud PC de qualquer dispositivo com um navegador compatível</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Elimine a dependência da largura de banda de internet de alta velocidade</a:t>
            </a:r>
            <a:endParaRPr kumimoji="0" lang="en-US" sz="12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Segoe UI"/>
            </a:endParaRPr>
          </a:p>
          <a:p>
            <a:pPr marL="0" marR="0" lvl="0" indent="0" algn="l" defTabSz="914400" rtl="0" eaLnBrk="1" fontAlgn="auto" latinLnBrk="0" hangingPunct="1">
              <a:lnSpc>
                <a:spcPct val="100000"/>
              </a:lnSpc>
              <a:spcBef>
                <a:spcPts val="0"/>
              </a:spcBef>
              <a:buClrTx/>
              <a:buSzTx/>
              <a:buFontTx/>
              <a:buNone/>
              <a:tabLst/>
              <a:defRPr/>
            </a:pPr>
            <a:endParaRPr kumimoji="0" lang="en-US" sz="12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Segoe U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Segoe UI"/>
              </a:rPr>
              <a:t>P</a:t>
            </a: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reços previsíveis e melhor precisão orçamentária</a:t>
            </a:r>
            <a:endParaRPr kumimoji="0" lang="en-US" sz="14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Aumente a previsibilidade do orçamento com preços fixos mensais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por usuário</a:t>
            </a:r>
            <a:endParaRPr lang="en-US" sz="1200" dirty="0">
              <a:solidFill>
                <a:srgbClr val="1B1B1B"/>
              </a:solidFill>
              <a:latin typeface="Segoe UI"/>
              <a:ea typeface="Times New Roman" panose="02020603050405020304" pitchFamily="18" charset="0"/>
              <a:cs typeface="Calibri"/>
            </a:endParaRPr>
          </a:p>
          <a:p>
            <a:pPr marL="171450" indent="-171450">
              <a:spcAft>
                <a:spcPts val="300"/>
              </a:spcAft>
              <a:buFont typeface="Arial" panose="020B0604020202020204" pitchFamily="34" charset="0"/>
              <a:buChar char="•"/>
              <a:defRPr/>
            </a:pPr>
            <a:r>
              <a:rPr lang="pt-br" sz="1200" dirty="0">
                <a:solidFill>
                  <a:srgbClr val="1B1B1B"/>
                </a:solidFill>
                <a:latin typeface="Segoe UI"/>
                <a:ea typeface="Times New Roman" panose="02020603050405020304" pitchFamily="18" charset="0"/>
                <a:cs typeface="Calibri"/>
              </a:rPr>
              <a:t>Economize o custo de</a:t>
            </a: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 manutenção do seu próprio data center</a:t>
            </a: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Segoe UI"/>
            </a:endParaRPr>
          </a:p>
          <a:p>
            <a:pPr marL="0" marR="0" lvl="0" indent="0" algn="l" defTabSz="914400" rtl="0" eaLnBrk="1" fontAlgn="auto" latinLnBrk="0" hangingPunct="1">
              <a:lnSpc>
                <a:spcPct val="100000"/>
              </a:lnSpc>
              <a:spcBef>
                <a:spcPts val="0"/>
              </a:spcBef>
              <a:buClrTx/>
              <a:buSzTx/>
              <a:buFontTx/>
              <a:buNone/>
              <a:tabLst/>
              <a:defRPr/>
            </a:pP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Segoe UI"/>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Segoe UI"/>
              </a:rPr>
              <a:t>D</a:t>
            </a: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imensionamento simplificado para cima ou para baixo</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Use a elasticidade da nuvem para aumentar a capacidade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ou armazenamento em minutos</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Acelere o desenvolvimento, o design e outras atividades que fazem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uso intensivo da computação</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Suporte a necessidades de computação e armazenamento de nuvem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e de curto prazo</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Segoe UI" panose="020B0502040204020203" pitchFamily="34" charset="0"/>
            </a:endParaRPr>
          </a:p>
        </p:txBody>
      </p:sp>
      <p:pic>
        <p:nvPicPr>
          <p:cNvPr id="2052" name="Picture 4" descr="WIN22_Productivity_095">
            <a:extLst>
              <a:ext uri="{FF2B5EF4-FFF2-40B4-BE49-F238E27FC236}">
                <a16:creationId xmlns:a16="http://schemas.microsoft.com/office/drawing/2014/main" id="{9E2AD1FE-F50B-3768-A23E-21A803371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49" y="1688190"/>
            <a:ext cx="5675579" cy="425964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E93C31-A8E4-42A0-810B-32E182E069C4}"/>
              </a:ext>
            </a:extLst>
          </p:cNvPr>
          <p:cNvGrpSpPr/>
          <p:nvPr/>
        </p:nvGrpSpPr>
        <p:grpSpPr>
          <a:xfrm>
            <a:off x="368390" y="5133971"/>
            <a:ext cx="207640" cy="422372"/>
            <a:chOff x="139700" y="4386576"/>
            <a:chExt cx="130175" cy="264799"/>
          </a:xfrm>
        </p:grpSpPr>
        <p:sp>
          <p:nvSpPr>
            <p:cNvPr id="11" name="Freeform 5">
              <a:extLst>
                <a:ext uri="{FF2B5EF4-FFF2-40B4-BE49-F238E27FC236}">
                  <a16:creationId xmlns:a16="http://schemas.microsoft.com/office/drawing/2014/main" id="{69248D6F-19EF-C3EC-ADC0-53BD6654EC93}"/>
                </a:ext>
              </a:extLst>
            </p:cNvPr>
            <p:cNvSpPr>
              <a:spLocks/>
            </p:cNvSpPr>
            <p:nvPr/>
          </p:nvSpPr>
          <p:spPr bwMode="auto">
            <a:xfrm>
              <a:off x="139700" y="4537075"/>
              <a:ext cx="130175" cy="114300"/>
            </a:xfrm>
            <a:custGeom>
              <a:avLst/>
              <a:gdLst>
                <a:gd name="T0" fmla="*/ 63 w 126"/>
                <a:gd name="T1" fmla="*/ 111 h 111"/>
                <a:gd name="T2" fmla="*/ 63 w 126"/>
                <a:gd name="T3" fmla="*/ 111 h 111"/>
                <a:gd name="T4" fmla="*/ 126 w 126"/>
                <a:gd name="T5" fmla="*/ 48 h 111"/>
                <a:gd name="T6" fmla="*/ 107 w 126"/>
                <a:gd name="T7" fmla="*/ 29 h 111"/>
                <a:gd name="T8" fmla="*/ 76 w 126"/>
                <a:gd name="T9" fmla="*/ 60 h 111"/>
                <a:gd name="T10" fmla="*/ 76 w 126"/>
                <a:gd name="T11" fmla="*/ 0 h 111"/>
                <a:gd name="T12" fmla="*/ 49 w 126"/>
                <a:gd name="T13" fmla="*/ 1 h 111"/>
                <a:gd name="T14" fmla="*/ 50 w 126"/>
                <a:gd name="T15" fmla="*/ 60 h 111"/>
                <a:gd name="T16" fmla="*/ 19 w 126"/>
                <a:gd name="T17" fmla="*/ 30 h 111"/>
                <a:gd name="T18" fmla="*/ 0 w 126"/>
                <a:gd name="T19" fmla="*/ 49 h 111"/>
                <a:gd name="T20" fmla="*/ 63 w 126"/>
                <a:gd name="T2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11">
                  <a:moveTo>
                    <a:pt x="63" y="111"/>
                  </a:moveTo>
                  <a:lnTo>
                    <a:pt x="63" y="111"/>
                  </a:lnTo>
                  <a:lnTo>
                    <a:pt x="126" y="48"/>
                  </a:lnTo>
                  <a:lnTo>
                    <a:pt x="107" y="29"/>
                  </a:lnTo>
                  <a:lnTo>
                    <a:pt x="76" y="60"/>
                  </a:lnTo>
                  <a:lnTo>
                    <a:pt x="76" y="0"/>
                  </a:lnTo>
                  <a:lnTo>
                    <a:pt x="49" y="1"/>
                  </a:lnTo>
                  <a:lnTo>
                    <a:pt x="50" y="60"/>
                  </a:lnTo>
                  <a:lnTo>
                    <a:pt x="19" y="30"/>
                  </a:lnTo>
                  <a:lnTo>
                    <a:pt x="0" y="49"/>
                  </a:lnTo>
                  <a:lnTo>
                    <a:pt x="63" y="111"/>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2" name="Freeform 6">
              <a:extLst>
                <a:ext uri="{FF2B5EF4-FFF2-40B4-BE49-F238E27FC236}">
                  <a16:creationId xmlns:a16="http://schemas.microsoft.com/office/drawing/2014/main" id="{C2ECC974-981E-AFE3-1AAD-BF88F8040A6C}"/>
                </a:ext>
              </a:extLst>
            </p:cNvPr>
            <p:cNvSpPr>
              <a:spLocks/>
            </p:cNvSpPr>
            <p:nvPr/>
          </p:nvSpPr>
          <p:spPr bwMode="auto">
            <a:xfrm>
              <a:off x="139700" y="4386576"/>
              <a:ext cx="130175" cy="114300"/>
            </a:xfrm>
            <a:custGeom>
              <a:avLst/>
              <a:gdLst>
                <a:gd name="T0" fmla="*/ 76 w 126"/>
                <a:gd name="T1" fmla="*/ 111 h 111"/>
                <a:gd name="T2" fmla="*/ 76 w 126"/>
                <a:gd name="T3" fmla="*/ 111 h 111"/>
                <a:gd name="T4" fmla="*/ 76 w 126"/>
                <a:gd name="T5" fmla="*/ 51 h 111"/>
                <a:gd name="T6" fmla="*/ 107 w 126"/>
                <a:gd name="T7" fmla="*/ 82 h 111"/>
                <a:gd name="T8" fmla="*/ 126 w 126"/>
                <a:gd name="T9" fmla="*/ 63 h 111"/>
                <a:gd name="T10" fmla="*/ 63 w 126"/>
                <a:gd name="T11" fmla="*/ 0 h 111"/>
                <a:gd name="T12" fmla="*/ 0 w 126"/>
                <a:gd name="T13" fmla="*/ 62 h 111"/>
                <a:gd name="T14" fmla="*/ 19 w 126"/>
                <a:gd name="T15" fmla="*/ 81 h 111"/>
                <a:gd name="T16" fmla="*/ 50 w 126"/>
                <a:gd name="T17" fmla="*/ 51 h 111"/>
                <a:gd name="T18" fmla="*/ 49 w 126"/>
                <a:gd name="T19" fmla="*/ 110 h 111"/>
                <a:gd name="T20" fmla="*/ 76 w 126"/>
                <a:gd name="T2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11">
                  <a:moveTo>
                    <a:pt x="76" y="111"/>
                  </a:moveTo>
                  <a:lnTo>
                    <a:pt x="76" y="111"/>
                  </a:lnTo>
                  <a:lnTo>
                    <a:pt x="76" y="51"/>
                  </a:lnTo>
                  <a:lnTo>
                    <a:pt x="107" y="82"/>
                  </a:lnTo>
                  <a:lnTo>
                    <a:pt x="126" y="63"/>
                  </a:lnTo>
                  <a:lnTo>
                    <a:pt x="63" y="0"/>
                  </a:lnTo>
                  <a:lnTo>
                    <a:pt x="0" y="62"/>
                  </a:lnTo>
                  <a:lnTo>
                    <a:pt x="19" y="81"/>
                  </a:lnTo>
                  <a:lnTo>
                    <a:pt x="50" y="51"/>
                  </a:lnTo>
                  <a:lnTo>
                    <a:pt x="49" y="110"/>
                  </a:lnTo>
                  <a:lnTo>
                    <a:pt x="76" y="111"/>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3564B5D2-0C1C-492E-1339-73C054A5B842}"/>
              </a:ext>
            </a:extLst>
          </p:cNvPr>
          <p:cNvGrpSpPr/>
          <p:nvPr/>
        </p:nvGrpSpPr>
        <p:grpSpPr>
          <a:xfrm>
            <a:off x="256266" y="4019783"/>
            <a:ext cx="319764" cy="308380"/>
            <a:chOff x="144463" y="4178300"/>
            <a:chExt cx="374650" cy="373063"/>
          </a:xfrm>
        </p:grpSpPr>
        <p:sp>
          <p:nvSpPr>
            <p:cNvPr id="14" name="Freeform 10">
              <a:extLst>
                <a:ext uri="{FF2B5EF4-FFF2-40B4-BE49-F238E27FC236}">
                  <a16:creationId xmlns:a16="http://schemas.microsoft.com/office/drawing/2014/main" id="{B876E941-3BE2-B557-021C-7218268FD273}"/>
                </a:ext>
              </a:extLst>
            </p:cNvPr>
            <p:cNvSpPr>
              <a:spLocks/>
            </p:cNvSpPr>
            <p:nvPr/>
          </p:nvSpPr>
          <p:spPr bwMode="auto">
            <a:xfrm>
              <a:off x="144463" y="4178300"/>
              <a:ext cx="374650" cy="303213"/>
            </a:xfrm>
            <a:custGeom>
              <a:avLst/>
              <a:gdLst>
                <a:gd name="T0" fmla="*/ 0 w 373"/>
                <a:gd name="T1" fmla="*/ 171 h 303"/>
                <a:gd name="T2" fmla="*/ 0 w 373"/>
                <a:gd name="T3" fmla="*/ 171 h 303"/>
                <a:gd name="T4" fmla="*/ 106 w 373"/>
                <a:gd name="T5" fmla="*/ 118 h 303"/>
                <a:gd name="T6" fmla="*/ 183 w 373"/>
                <a:gd name="T7" fmla="*/ 144 h 303"/>
                <a:gd name="T8" fmla="*/ 275 w 373"/>
                <a:gd name="T9" fmla="*/ 53 h 303"/>
                <a:gd name="T10" fmla="*/ 213 w 373"/>
                <a:gd name="T11" fmla="*/ 53 h 303"/>
                <a:gd name="T12" fmla="*/ 213 w 373"/>
                <a:gd name="T13" fmla="*/ 26 h 303"/>
                <a:gd name="T14" fmla="*/ 320 w 373"/>
                <a:gd name="T15" fmla="*/ 26 h 303"/>
                <a:gd name="T16" fmla="*/ 320 w 373"/>
                <a:gd name="T17" fmla="*/ 133 h 303"/>
                <a:gd name="T18" fmla="*/ 293 w 373"/>
                <a:gd name="T19" fmla="*/ 133 h 303"/>
                <a:gd name="T20" fmla="*/ 293 w 373"/>
                <a:gd name="T21" fmla="*/ 72 h 303"/>
                <a:gd name="T22" fmla="*/ 190 w 373"/>
                <a:gd name="T23" fmla="*/ 175 h 303"/>
                <a:gd name="T24" fmla="*/ 108 w 373"/>
                <a:gd name="T25" fmla="*/ 147 h 303"/>
                <a:gd name="T26" fmla="*/ 0 w 373"/>
                <a:gd name="T27" fmla="*/ 201 h 303"/>
                <a:gd name="T28" fmla="*/ 0 w 373"/>
                <a:gd name="T29" fmla="*/ 252 h 303"/>
                <a:gd name="T30" fmla="*/ 80 w 373"/>
                <a:gd name="T31" fmla="*/ 303 h 303"/>
                <a:gd name="T32" fmla="*/ 184 w 373"/>
                <a:gd name="T33" fmla="*/ 225 h 303"/>
                <a:gd name="T34" fmla="*/ 265 w 373"/>
                <a:gd name="T35" fmla="*/ 252 h 303"/>
                <a:gd name="T36" fmla="*/ 373 w 373"/>
                <a:gd name="T37" fmla="*/ 192 h 303"/>
                <a:gd name="T38" fmla="*/ 373 w 373"/>
                <a:gd name="T39" fmla="*/ 0 h 303"/>
                <a:gd name="T40" fmla="*/ 0 w 373"/>
                <a:gd name="T41" fmla="*/ 0 h 303"/>
                <a:gd name="T42" fmla="*/ 0 w 373"/>
                <a:gd name="T43" fmla="*/ 17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3" h="303">
                  <a:moveTo>
                    <a:pt x="0" y="171"/>
                  </a:moveTo>
                  <a:lnTo>
                    <a:pt x="0" y="171"/>
                  </a:lnTo>
                  <a:lnTo>
                    <a:pt x="106" y="118"/>
                  </a:lnTo>
                  <a:lnTo>
                    <a:pt x="183" y="144"/>
                  </a:lnTo>
                  <a:lnTo>
                    <a:pt x="275" y="53"/>
                  </a:lnTo>
                  <a:lnTo>
                    <a:pt x="213" y="53"/>
                  </a:lnTo>
                  <a:lnTo>
                    <a:pt x="213" y="26"/>
                  </a:lnTo>
                  <a:lnTo>
                    <a:pt x="320" y="26"/>
                  </a:lnTo>
                  <a:lnTo>
                    <a:pt x="320" y="133"/>
                  </a:lnTo>
                  <a:lnTo>
                    <a:pt x="293" y="133"/>
                  </a:lnTo>
                  <a:lnTo>
                    <a:pt x="293" y="72"/>
                  </a:lnTo>
                  <a:lnTo>
                    <a:pt x="190" y="175"/>
                  </a:lnTo>
                  <a:lnTo>
                    <a:pt x="108" y="147"/>
                  </a:lnTo>
                  <a:lnTo>
                    <a:pt x="0" y="201"/>
                  </a:lnTo>
                  <a:lnTo>
                    <a:pt x="0" y="252"/>
                  </a:lnTo>
                  <a:lnTo>
                    <a:pt x="80" y="303"/>
                  </a:lnTo>
                  <a:lnTo>
                    <a:pt x="184" y="225"/>
                  </a:lnTo>
                  <a:lnTo>
                    <a:pt x="265" y="252"/>
                  </a:lnTo>
                  <a:lnTo>
                    <a:pt x="373" y="192"/>
                  </a:lnTo>
                  <a:lnTo>
                    <a:pt x="373" y="0"/>
                  </a:lnTo>
                  <a:lnTo>
                    <a:pt x="0" y="0"/>
                  </a:lnTo>
                  <a:lnTo>
                    <a:pt x="0" y="171"/>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5" name="Freeform 11">
              <a:extLst>
                <a:ext uri="{FF2B5EF4-FFF2-40B4-BE49-F238E27FC236}">
                  <a16:creationId xmlns:a16="http://schemas.microsoft.com/office/drawing/2014/main" id="{662B906F-699A-C40C-7C0D-24619DDCAA9D}"/>
                </a:ext>
              </a:extLst>
            </p:cNvPr>
            <p:cNvSpPr>
              <a:spLocks/>
            </p:cNvSpPr>
            <p:nvPr/>
          </p:nvSpPr>
          <p:spPr bwMode="auto">
            <a:xfrm>
              <a:off x="144463" y="4400550"/>
              <a:ext cx="374650" cy="150813"/>
            </a:xfrm>
            <a:custGeom>
              <a:avLst/>
              <a:gdLst>
                <a:gd name="T0" fmla="*/ 189 w 374"/>
                <a:gd name="T1" fmla="*/ 32 h 151"/>
                <a:gd name="T2" fmla="*/ 189 w 374"/>
                <a:gd name="T3" fmla="*/ 32 h 151"/>
                <a:gd name="T4" fmla="*/ 81 w 374"/>
                <a:gd name="T5" fmla="*/ 114 h 151"/>
                <a:gd name="T6" fmla="*/ 0 w 374"/>
                <a:gd name="T7" fmla="*/ 62 h 151"/>
                <a:gd name="T8" fmla="*/ 0 w 374"/>
                <a:gd name="T9" fmla="*/ 151 h 151"/>
                <a:gd name="T10" fmla="*/ 374 w 374"/>
                <a:gd name="T11" fmla="*/ 151 h 151"/>
                <a:gd name="T12" fmla="*/ 374 w 374"/>
                <a:gd name="T13" fmla="*/ 0 h 151"/>
                <a:gd name="T14" fmla="*/ 268 w 374"/>
                <a:gd name="T15" fmla="*/ 59 h 151"/>
                <a:gd name="T16" fmla="*/ 189 w 374"/>
                <a:gd name="T17" fmla="*/ 3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151">
                  <a:moveTo>
                    <a:pt x="189" y="32"/>
                  </a:moveTo>
                  <a:lnTo>
                    <a:pt x="189" y="32"/>
                  </a:lnTo>
                  <a:lnTo>
                    <a:pt x="81" y="114"/>
                  </a:lnTo>
                  <a:lnTo>
                    <a:pt x="0" y="62"/>
                  </a:lnTo>
                  <a:lnTo>
                    <a:pt x="0" y="151"/>
                  </a:lnTo>
                  <a:lnTo>
                    <a:pt x="374" y="151"/>
                  </a:lnTo>
                  <a:lnTo>
                    <a:pt x="374" y="0"/>
                  </a:lnTo>
                  <a:lnTo>
                    <a:pt x="268" y="59"/>
                  </a:lnTo>
                  <a:lnTo>
                    <a:pt x="189" y="32"/>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grpSp>
      <p:sp>
        <p:nvSpPr>
          <p:cNvPr id="16" name="Freeform 15">
            <a:extLst>
              <a:ext uri="{FF2B5EF4-FFF2-40B4-BE49-F238E27FC236}">
                <a16:creationId xmlns:a16="http://schemas.microsoft.com/office/drawing/2014/main" id="{9208C816-FE57-886D-01A2-190BBAD33206}"/>
              </a:ext>
            </a:extLst>
          </p:cNvPr>
          <p:cNvSpPr>
            <a:spLocks/>
          </p:cNvSpPr>
          <p:nvPr/>
        </p:nvSpPr>
        <p:spPr bwMode="auto">
          <a:xfrm>
            <a:off x="390627" y="2266040"/>
            <a:ext cx="177131" cy="419100"/>
          </a:xfrm>
          <a:custGeom>
            <a:avLst/>
            <a:gdLst>
              <a:gd name="T0" fmla="*/ 54 w 196"/>
              <a:gd name="T1" fmla="*/ 103 h 426"/>
              <a:gd name="T2" fmla="*/ 54 w 196"/>
              <a:gd name="T3" fmla="*/ 103 h 426"/>
              <a:gd name="T4" fmla="*/ 32 w 196"/>
              <a:gd name="T5" fmla="*/ 130 h 426"/>
              <a:gd name="T6" fmla="*/ 15 w 196"/>
              <a:gd name="T7" fmla="*/ 160 h 426"/>
              <a:gd name="T8" fmla="*/ 4 w 196"/>
              <a:gd name="T9" fmla="*/ 194 h 426"/>
              <a:gd name="T10" fmla="*/ 0 w 196"/>
              <a:gd name="T11" fmla="*/ 234 h 426"/>
              <a:gd name="T12" fmla="*/ 0 w 196"/>
              <a:gd name="T13" fmla="*/ 426 h 426"/>
              <a:gd name="T14" fmla="*/ 53 w 196"/>
              <a:gd name="T15" fmla="*/ 426 h 426"/>
              <a:gd name="T16" fmla="*/ 53 w 196"/>
              <a:gd name="T17" fmla="*/ 234 h 426"/>
              <a:gd name="T18" fmla="*/ 61 w 196"/>
              <a:gd name="T19" fmla="*/ 188 h 426"/>
              <a:gd name="T20" fmla="*/ 83 w 196"/>
              <a:gd name="T21" fmla="*/ 151 h 426"/>
              <a:gd name="T22" fmla="*/ 112 w 196"/>
              <a:gd name="T23" fmla="*/ 119 h 426"/>
              <a:gd name="T24" fmla="*/ 146 w 196"/>
              <a:gd name="T25" fmla="*/ 86 h 426"/>
              <a:gd name="T26" fmla="*/ 150 w 196"/>
              <a:gd name="T27" fmla="*/ 94 h 426"/>
              <a:gd name="T28" fmla="*/ 156 w 196"/>
              <a:gd name="T29" fmla="*/ 105 h 426"/>
              <a:gd name="T30" fmla="*/ 163 w 196"/>
              <a:gd name="T31" fmla="*/ 117 h 426"/>
              <a:gd name="T32" fmla="*/ 171 w 196"/>
              <a:gd name="T33" fmla="*/ 129 h 426"/>
              <a:gd name="T34" fmla="*/ 178 w 196"/>
              <a:gd name="T35" fmla="*/ 138 h 426"/>
              <a:gd name="T36" fmla="*/ 185 w 196"/>
              <a:gd name="T37" fmla="*/ 141 h 426"/>
              <a:gd name="T38" fmla="*/ 192 w 196"/>
              <a:gd name="T39" fmla="*/ 138 h 426"/>
              <a:gd name="T40" fmla="*/ 196 w 196"/>
              <a:gd name="T41" fmla="*/ 131 h 426"/>
              <a:gd name="T42" fmla="*/ 196 w 196"/>
              <a:gd name="T43" fmla="*/ 9 h 426"/>
              <a:gd name="T44" fmla="*/ 192 w 196"/>
              <a:gd name="T45" fmla="*/ 3 h 426"/>
              <a:gd name="T46" fmla="*/ 185 w 196"/>
              <a:gd name="T47" fmla="*/ 0 h 426"/>
              <a:gd name="T48" fmla="*/ 64 w 196"/>
              <a:gd name="T49" fmla="*/ 0 h 426"/>
              <a:gd name="T50" fmla="*/ 57 w 196"/>
              <a:gd name="T51" fmla="*/ 3 h 426"/>
              <a:gd name="T52" fmla="*/ 53 w 196"/>
              <a:gd name="T53" fmla="*/ 9 h 426"/>
              <a:gd name="T54" fmla="*/ 57 w 196"/>
              <a:gd name="T55" fmla="*/ 16 h 426"/>
              <a:gd name="T56" fmla="*/ 65 w 196"/>
              <a:gd name="T57" fmla="*/ 23 h 426"/>
              <a:gd name="T58" fmla="*/ 77 w 196"/>
              <a:gd name="T59" fmla="*/ 31 h 426"/>
              <a:gd name="T60" fmla="*/ 89 w 196"/>
              <a:gd name="T61" fmla="*/ 38 h 426"/>
              <a:gd name="T62" fmla="*/ 101 w 196"/>
              <a:gd name="T63" fmla="*/ 44 h 426"/>
              <a:gd name="T64" fmla="*/ 108 w 196"/>
              <a:gd name="T65" fmla="*/ 48 h 426"/>
              <a:gd name="T66" fmla="*/ 80 w 196"/>
              <a:gd name="T67" fmla="*/ 77 h 426"/>
              <a:gd name="T68" fmla="*/ 54 w 196"/>
              <a:gd name="T69" fmla="*/ 10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426">
                <a:moveTo>
                  <a:pt x="54" y="103"/>
                </a:moveTo>
                <a:lnTo>
                  <a:pt x="54" y="103"/>
                </a:lnTo>
                <a:cubicBezTo>
                  <a:pt x="46" y="112"/>
                  <a:pt x="39" y="121"/>
                  <a:pt x="32" y="130"/>
                </a:cubicBezTo>
                <a:cubicBezTo>
                  <a:pt x="25" y="139"/>
                  <a:pt x="20" y="149"/>
                  <a:pt x="15" y="160"/>
                </a:cubicBezTo>
                <a:cubicBezTo>
                  <a:pt x="10" y="170"/>
                  <a:pt x="7" y="182"/>
                  <a:pt x="4" y="194"/>
                </a:cubicBezTo>
                <a:cubicBezTo>
                  <a:pt x="1" y="206"/>
                  <a:pt x="0" y="219"/>
                  <a:pt x="0" y="234"/>
                </a:cubicBezTo>
                <a:lnTo>
                  <a:pt x="0" y="426"/>
                </a:lnTo>
                <a:lnTo>
                  <a:pt x="53" y="426"/>
                </a:lnTo>
                <a:lnTo>
                  <a:pt x="53" y="234"/>
                </a:lnTo>
                <a:cubicBezTo>
                  <a:pt x="53" y="217"/>
                  <a:pt x="56" y="201"/>
                  <a:pt x="61" y="188"/>
                </a:cubicBezTo>
                <a:cubicBezTo>
                  <a:pt x="67" y="175"/>
                  <a:pt x="74" y="163"/>
                  <a:pt x="83" y="151"/>
                </a:cubicBezTo>
                <a:cubicBezTo>
                  <a:pt x="91" y="140"/>
                  <a:pt x="101" y="129"/>
                  <a:pt x="112" y="119"/>
                </a:cubicBezTo>
                <a:cubicBezTo>
                  <a:pt x="123" y="109"/>
                  <a:pt x="134" y="98"/>
                  <a:pt x="146" y="86"/>
                </a:cubicBezTo>
                <a:cubicBezTo>
                  <a:pt x="147" y="88"/>
                  <a:pt x="148" y="90"/>
                  <a:pt x="150" y="94"/>
                </a:cubicBezTo>
                <a:cubicBezTo>
                  <a:pt x="152" y="97"/>
                  <a:pt x="154" y="101"/>
                  <a:pt x="156" y="105"/>
                </a:cubicBezTo>
                <a:cubicBezTo>
                  <a:pt x="158" y="109"/>
                  <a:pt x="161" y="113"/>
                  <a:pt x="163" y="117"/>
                </a:cubicBezTo>
                <a:cubicBezTo>
                  <a:pt x="166" y="122"/>
                  <a:pt x="168" y="126"/>
                  <a:pt x="171" y="129"/>
                </a:cubicBezTo>
                <a:cubicBezTo>
                  <a:pt x="174" y="133"/>
                  <a:pt x="176" y="136"/>
                  <a:pt x="178" y="138"/>
                </a:cubicBezTo>
                <a:cubicBezTo>
                  <a:pt x="181" y="140"/>
                  <a:pt x="183" y="141"/>
                  <a:pt x="185" y="141"/>
                </a:cubicBezTo>
                <a:cubicBezTo>
                  <a:pt x="188" y="141"/>
                  <a:pt x="190" y="140"/>
                  <a:pt x="192" y="138"/>
                </a:cubicBezTo>
                <a:cubicBezTo>
                  <a:pt x="194" y="136"/>
                  <a:pt x="196" y="133"/>
                  <a:pt x="196" y="131"/>
                </a:cubicBezTo>
                <a:lnTo>
                  <a:pt x="196" y="9"/>
                </a:lnTo>
                <a:cubicBezTo>
                  <a:pt x="196" y="7"/>
                  <a:pt x="194" y="4"/>
                  <a:pt x="192" y="3"/>
                </a:cubicBezTo>
                <a:cubicBezTo>
                  <a:pt x="190" y="1"/>
                  <a:pt x="188" y="0"/>
                  <a:pt x="185" y="0"/>
                </a:cubicBezTo>
                <a:lnTo>
                  <a:pt x="64" y="0"/>
                </a:lnTo>
                <a:cubicBezTo>
                  <a:pt x="61" y="0"/>
                  <a:pt x="59" y="1"/>
                  <a:pt x="57" y="3"/>
                </a:cubicBezTo>
                <a:cubicBezTo>
                  <a:pt x="54" y="4"/>
                  <a:pt x="53" y="7"/>
                  <a:pt x="53" y="9"/>
                </a:cubicBezTo>
                <a:cubicBezTo>
                  <a:pt x="53" y="11"/>
                  <a:pt x="55" y="14"/>
                  <a:pt x="57" y="16"/>
                </a:cubicBezTo>
                <a:cubicBezTo>
                  <a:pt x="59" y="18"/>
                  <a:pt x="62" y="21"/>
                  <a:pt x="65" y="23"/>
                </a:cubicBezTo>
                <a:cubicBezTo>
                  <a:pt x="69" y="26"/>
                  <a:pt x="73" y="28"/>
                  <a:pt x="77" y="31"/>
                </a:cubicBezTo>
                <a:cubicBezTo>
                  <a:pt x="81" y="34"/>
                  <a:pt x="85" y="36"/>
                  <a:pt x="89" y="38"/>
                </a:cubicBezTo>
                <a:cubicBezTo>
                  <a:pt x="94" y="40"/>
                  <a:pt x="97" y="42"/>
                  <a:pt x="101" y="44"/>
                </a:cubicBezTo>
                <a:cubicBezTo>
                  <a:pt x="104" y="46"/>
                  <a:pt x="107" y="47"/>
                  <a:pt x="108" y="48"/>
                </a:cubicBezTo>
                <a:cubicBezTo>
                  <a:pt x="98" y="58"/>
                  <a:pt x="89" y="68"/>
                  <a:pt x="80" y="77"/>
                </a:cubicBezTo>
                <a:cubicBezTo>
                  <a:pt x="71" y="85"/>
                  <a:pt x="62" y="94"/>
                  <a:pt x="54" y="103"/>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6" name="TextBox 5">
            <a:extLst>
              <a:ext uri="{FF2B5EF4-FFF2-40B4-BE49-F238E27FC236}">
                <a16:creationId xmlns:a16="http://schemas.microsoft.com/office/drawing/2014/main" id="{BF50843E-E4E6-69A8-1911-821402308F55}"/>
              </a:ext>
            </a:extLst>
          </p:cNvPr>
          <p:cNvSpPr txBox="1"/>
          <p:nvPr/>
        </p:nvSpPr>
        <p:spPr>
          <a:xfrm>
            <a:off x="722" y="1661664"/>
            <a:ext cx="5943600" cy="457200"/>
          </a:xfrm>
          <a:prstGeom prst="round1Rect">
            <a:avLst/>
          </a:prstGeom>
          <a:solidFill>
            <a:schemeClr val="accent1"/>
          </a:solidFill>
        </p:spPr>
        <p:txBody>
          <a:bodyPr rot="0" spcFirstLastPara="0" vertOverflow="overflow" horzOverflow="overflow" vert="horz" wrap="square" lIns="6858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ea typeface="+mn-ea"/>
                <a:cs typeface="Segoe UI"/>
              </a:rPr>
              <a:t>Principais benefícios</a:t>
            </a:r>
          </a:p>
        </p:txBody>
      </p:sp>
    </p:spTree>
    <p:extLst>
      <p:ext uri="{BB962C8B-B14F-4D97-AF65-F5344CB8AC3E}">
        <p14:creationId xmlns:p14="http://schemas.microsoft.com/office/powerpoint/2010/main" val="755679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A821C8B-16BB-4D2D-B6D7-F4246F90FCF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C21431-EA3F-4690-A7E1-03C9709F61BA}"/>
              </a:ext>
            </a:extLst>
          </p:cNvPr>
          <p:cNvSpPr>
            <a:spLocks noGrp="1"/>
          </p:cNvSpPr>
          <p:nvPr>
            <p:ph type="title"/>
          </p:nvPr>
        </p:nvSpPr>
        <p:spPr>
          <a:xfrm>
            <a:off x="685800" y="628651"/>
            <a:ext cx="10934700" cy="8617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cs typeface="Segoe UI"/>
              </a:rPr>
              <a:t>Windows 365 para trabalho seguro com profissionais terceirizados</a:t>
            </a:r>
            <a:br>
              <a:rPr dirty="0"/>
            </a:br>
            <a:endParaRPr lang="en-US" dirty="0"/>
          </a:p>
        </p:txBody>
      </p:sp>
      <p:sp>
        <p:nvSpPr>
          <p:cNvPr id="8" name="!!Rectangle 5">
            <a:extLst>
              <a:ext uri="{FF2B5EF4-FFF2-40B4-BE49-F238E27FC236}">
                <a16:creationId xmlns:a16="http://schemas.microsoft.com/office/drawing/2014/main" id="{32C2FC86-7129-9E4C-FF73-C862CE1C6600}"/>
              </a:ext>
              <a:ext uri="{C183D7F6-B498-43B3-948B-1728B52AA6E4}">
                <adec:decorative xmlns:adec="http://schemas.microsoft.com/office/drawing/2017/decorative" val="1"/>
              </a:ext>
            </a:extLst>
          </p:cNvPr>
          <p:cNvSpPr/>
          <p:nvPr/>
        </p:nvSpPr>
        <p:spPr bwMode="auto">
          <a:xfrm>
            <a:off x="0" y="1472611"/>
            <a:ext cx="12192000" cy="52910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5">
            <a:extLst>
              <a:ext uri="{FF2B5EF4-FFF2-40B4-BE49-F238E27FC236}">
                <a16:creationId xmlns:a16="http://schemas.microsoft.com/office/drawing/2014/main" id="{721BEB4D-974C-B265-F4C3-A2E87A2FABD0}"/>
              </a:ext>
              <a:ext uri="{C183D7F6-B498-43B3-948B-1728B52AA6E4}">
                <adec:decorative xmlns:adec="http://schemas.microsoft.com/office/drawing/2017/decorative" val="1"/>
              </a:ext>
            </a:extLst>
          </p:cNvPr>
          <p:cNvSpPr/>
          <p:nvPr/>
        </p:nvSpPr>
        <p:spPr bwMode="auto">
          <a:xfrm>
            <a:off x="0" y="4851133"/>
            <a:ext cx="12192000" cy="17147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descr="Imagem contendo pessoa&#10;&#10;Descrição gerada automaticamente&#10;">
            <a:extLst>
              <a:ext uri="{FF2B5EF4-FFF2-40B4-BE49-F238E27FC236}">
                <a16:creationId xmlns:a16="http://schemas.microsoft.com/office/drawing/2014/main" id="{91ECEDA6-D264-BF65-2F28-2828100CC3EA}"/>
              </a:ext>
            </a:extLst>
          </p:cNvPr>
          <p:cNvPicPr>
            <a:picLocks/>
          </p:cNvPicPr>
          <p:nvPr/>
        </p:nvPicPr>
        <p:blipFill rotWithShape="1">
          <a:blip r:embed="rId5">
            <a:extLst>
              <a:ext uri="{28A0092B-C50C-407E-A947-70E740481C1C}">
                <a14:useLocalDpi xmlns:a14="http://schemas.microsoft.com/office/drawing/2010/main" val="0"/>
              </a:ext>
            </a:extLst>
          </a:blip>
          <a:srcRect t="34666" b="34666"/>
          <a:stretch/>
        </p:blipFill>
        <p:spPr>
          <a:xfrm>
            <a:off x="585788" y="1608509"/>
            <a:ext cx="11020425" cy="2535090"/>
          </a:xfrm>
          <a:prstGeom prst="rect">
            <a:avLst/>
          </a:prstGeom>
        </p:spPr>
      </p:pic>
      <p:sp>
        <p:nvSpPr>
          <p:cNvPr id="11" name="TextBox 10">
            <a:extLst>
              <a:ext uri="{FF2B5EF4-FFF2-40B4-BE49-F238E27FC236}">
                <a16:creationId xmlns:a16="http://schemas.microsoft.com/office/drawing/2014/main" id="{113B176E-0764-733A-F74A-D0B45DD66B2B}"/>
              </a:ext>
            </a:extLst>
          </p:cNvPr>
          <p:cNvSpPr txBox="1"/>
          <p:nvPr/>
        </p:nvSpPr>
        <p:spPr>
          <a:xfrm>
            <a:off x="585788" y="3686402"/>
            <a:ext cx="4147246" cy="457200"/>
          </a:xfrm>
          <a:prstGeom prst="round1Rect">
            <a:avLst/>
          </a:prstGeom>
          <a:solidFill>
            <a:schemeClr val="accent1"/>
          </a:solidFill>
        </p:spPr>
        <p:txBody>
          <a:bodyPr rot="0" spcFirstLastPara="0" vertOverflow="overflow" horzOverflow="overflow" vert="horz" wrap="square" lIns="6858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ea typeface="+mn-ea"/>
                <a:cs typeface="Segoe UI"/>
              </a:rPr>
              <a:t>Principais desafios</a:t>
            </a:r>
          </a:p>
        </p:txBody>
      </p:sp>
      <p:graphicFrame>
        <p:nvGraphicFramePr>
          <p:cNvPr id="12" name="Table 11">
            <a:extLst>
              <a:ext uri="{FF2B5EF4-FFF2-40B4-BE49-F238E27FC236}">
                <a16:creationId xmlns:a16="http://schemas.microsoft.com/office/drawing/2014/main" id="{06EC5CF9-6610-C498-33D6-9238798DF793}"/>
              </a:ext>
            </a:extLst>
          </p:cNvPr>
          <p:cNvGraphicFramePr>
            <a:graphicFrameLocks noGrp="1"/>
          </p:cNvGraphicFramePr>
          <p:nvPr>
            <p:extLst>
              <p:ext uri="{D42A27DB-BD31-4B8C-83A1-F6EECF244321}">
                <p14:modId xmlns:p14="http://schemas.microsoft.com/office/powerpoint/2010/main" val="4250882856"/>
              </p:ext>
            </p:extLst>
          </p:nvPr>
        </p:nvGraphicFramePr>
        <p:xfrm>
          <a:off x="585788" y="4279504"/>
          <a:ext cx="11020425" cy="2286396"/>
        </p:xfrm>
        <a:graphic>
          <a:graphicData uri="http://schemas.openxmlformats.org/drawingml/2006/table">
            <a:tbl>
              <a:tblPr firstRow="1">
                <a:tableStyleId>{3B4B98B0-60AC-42C2-AFA5-B58CD77FA1E5}</a:tableStyleId>
              </a:tblPr>
              <a:tblGrid>
                <a:gridCol w="4980019">
                  <a:extLst>
                    <a:ext uri="{9D8B030D-6E8A-4147-A177-3AD203B41FA5}">
                      <a16:colId xmlns:a16="http://schemas.microsoft.com/office/drawing/2014/main" val="2713614110"/>
                    </a:ext>
                  </a:extLst>
                </a:gridCol>
                <a:gridCol w="1147744">
                  <a:extLst>
                    <a:ext uri="{9D8B030D-6E8A-4147-A177-3AD203B41FA5}">
                      <a16:colId xmlns:a16="http://schemas.microsoft.com/office/drawing/2014/main" val="2054550991"/>
                    </a:ext>
                  </a:extLst>
                </a:gridCol>
                <a:gridCol w="4892662">
                  <a:extLst>
                    <a:ext uri="{9D8B030D-6E8A-4147-A177-3AD203B41FA5}">
                      <a16:colId xmlns:a16="http://schemas.microsoft.com/office/drawing/2014/main" val="3934748235"/>
                    </a:ext>
                  </a:extLst>
                </a:gridCol>
              </a:tblGrid>
              <a:tr h="571599">
                <a:tc>
                  <a:txBody>
                    <a:bodyPr/>
                    <a:lstStyle/>
                    <a:p>
                      <a:r>
                        <a:rPr lang="pt-br" sz="1600"/>
                        <a:t>Desafios para clientes SMB</a:t>
                      </a:r>
                    </a:p>
                  </a:txBody>
                  <a:tcPr anchor="ctr">
                    <a:lnR>
                      <a:noFill/>
                    </a:lnR>
                  </a:tcPr>
                </a:tc>
                <a:tc>
                  <a:txBody>
                    <a:bodyPr/>
                    <a:lstStyle/>
                    <a:p>
                      <a:endParaRPr lang="en-US" sz="1600"/>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pt-br" sz="1600"/>
                        <a:t>Benefícios do Cloud PC do Windows 365</a:t>
                      </a:r>
                    </a:p>
                  </a:txBody>
                  <a:tcPr anchor="ctr">
                    <a:lnL>
                      <a:noFill/>
                    </a:lnL>
                  </a:tcPr>
                </a:tc>
                <a:extLst>
                  <a:ext uri="{0D108BD9-81ED-4DB2-BD59-A6C34878D82A}">
                    <a16:rowId xmlns:a16="http://schemas.microsoft.com/office/drawing/2014/main" val="2210592650"/>
                  </a:ext>
                </a:extLst>
              </a:tr>
              <a:tr h="571599">
                <a:tc>
                  <a:txBody>
                    <a:bodyPr/>
                    <a:lstStyle/>
                    <a:p>
                      <a:pPr lvl="0"/>
                      <a:r>
                        <a:rPr lang="pt-br" sz="1400" kern="1200">
                          <a:solidFill>
                            <a:schemeClr val="tx1"/>
                          </a:solidFill>
                          <a:effectLst/>
                          <a:latin typeface="+mn-lt"/>
                          <a:ea typeface="+mn-ea"/>
                          <a:cs typeface="+mn-cs"/>
                        </a:rPr>
                        <a:t>Riscos de segurança ao envolver acesso de terceiros a dados internos sensíveis</a:t>
                      </a:r>
                    </a:p>
                  </a:txBody>
                  <a:tcPr anchor="ctr">
                    <a:lnR>
                      <a:noFill/>
                    </a:lnR>
                  </a:tcPr>
                </a:tc>
                <a:tc>
                  <a:txBody>
                    <a:bodyPr/>
                    <a:lstStyle/>
                    <a:p>
                      <a:pPr lvl="0" algn="ctr"/>
                      <a:r>
                        <a:rPr lang="pt-br" sz="2400" kern="1200">
                          <a:solidFill>
                            <a:schemeClr val="accent1"/>
                          </a:solidFill>
                          <a:effectLst/>
                          <a:latin typeface="+mn-lt"/>
                          <a:ea typeface="+mn-ea"/>
                          <a:cs typeface="+mn-cs"/>
                          <a:sym typeface="Wingdings" panose="05000000000000000000" pitchFamily="2" charset="2"/>
                        </a:rPr>
                        <a:t></a:t>
                      </a:r>
                      <a:r>
                        <a:rPr lang="pt-br" sz="2400" kern="1200">
                          <a:solidFill>
                            <a:schemeClr val="accent1"/>
                          </a:solidFill>
                          <a:effectLst/>
                          <a:latin typeface="+mn-lt"/>
                          <a:ea typeface="+mn-ea"/>
                          <a:cs typeface="+mn-cs"/>
                        </a:rPr>
                        <a:t> </a:t>
                      </a: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lvl="0"/>
                      <a:r>
                        <a:rPr lang="pt-br" sz="1400" b="0" kern="1200">
                          <a:solidFill>
                            <a:schemeClr val="tx1"/>
                          </a:solidFill>
                          <a:effectLst/>
                          <a:latin typeface="+mn-lt"/>
                          <a:ea typeface="+mn-ea"/>
                          <a:cs typeface="+mn-cs"/>
                        </a:rPr>
                        <a:t>Permite a segurança por design com todos os dados armazenados na nuvem</a:t>
                      </a:r>
                    </a:p>
                  </a:txBody>
                  <a:tcPr anchor="ctr">
                    <a:lnL>
                      <a:noFill/>
                    </a:lnL>
                  </a:tcPr>
                </a:tc>
                <a:extLst>
                  <a:ext uri="{0D108BD9-81ED-4DB2-BD59-A6C34878D82A}">
                    <a16:rowId xmlns:a16="http://schemas.microsoft.com/office/drawing/2014/main" val="2916960329"/>
                  </a:ext>
                </a:extLst>
              </a:tr>
              <a:tr h="571599">
                <a:tc>
                  <a:txBody>
                    <a:bodyPr/>
                    <a:lstStyle/>
                    <a:p>
                      <a:pPr lvl="0"/>
                      <a:r>
                        <a:rPr lang="pt-br" sz="1400">
                          <a:solidFill>
                            <a:schemeClr val="tx1"/>
                          </a:solidFill>
                          <a:effectLst/>
                          <a:latin typeface="+mn-lt"/>
                        </a:rPr>
                        <a:t>Tempo necessário para obter recursos de computação criados para trabalhadores terceirizados</a:t>
                      </a:r>
                      <a:endParaRPr lang="en-US" sz="1400" kern="1200">
                        <a:solidFill>
                          <a:schemeClr val="tx1"/>
                        </a:solidFill>
                        <a:effectLst/>
                        <a:latin typeface="+mn-lt"/>
                        <a:ea typeface="+mn-ea"/>
                        <a:cs typeface="+mn-cs"/>
                      </a:endParaRPr>
                    </a:p>
                  </a:txBody>
                  <a:tcPr anchor="ctr">
                    <a:lnR>
                      <a:noFill/>
                    </a:lnR>
                  </a:tcPr>
                </a:tc>
                <a:tc>
                  <a:txBody>
                    <a:bodyPr/>
                    <a:lstStyle/>
                    <a:p>
                      <a:pPr lvl="0" algn="ctr"/>
                      <a:r>
                        <a:rPr lang="pt-br" sz="2400" kern="1200">
                          <a:solidFill>
                            <a:schemeClr val="accent1"/>
                          </a:solidFill>
                          <a:effectLst/>
                          <a:latin typeface="+mn-lt"/>
                          <a:ea typeface="+mn-ea"/>
                          <a:cs typeface="+mn-cs"/>
                          <a:sym typeface="Wingdings" panose="05000000000000000000" pitchFamily="2" charset="2"/>
                        </a:rPr>
                        <a:t></a:t>
                      </a:r>
                      <a:endParaRPr lang="en-US" sz="2400" kern="1200">
                        <a:solidFill>
                          <a:schemeClr val="accent1"/>
                        </a:solidFill>
                        <a:effectLst/>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lvl="0"/>
                      <a:r>
                        <a:rPr lang="pt-br" sz="1400" kern="1200">
                          <a:solidFill>
                            <a:schemeClr val="dk1"/>
                          </a:solidFill>
                          <a:effectLst/>
                          <a:latin typeface="+mn-lt"/>
                          <a:ea typeface="+mn-ea"/>
                          <a:cs typeface="+mn-cs"/>
                        </a:rPr>
                        <a:t>Acesso aos recursos da empresa em minutos</a:t>
                      </a:r>
                    </a:p>
                  </a:txBody>
                  <a:tcPr anchor="ctr">
                    <a:lnL>
                      <a:noFill/>
                    </a:lnL>
                  </a:tcPr>
                </a:tc>
                <a:extLst>
                  <a:ext uri="{0D108BD9-81ED-4DB2-BD59-A6C34878D82A}">
                    <a16:rowId xmlns:a16="http://schemas.microsoft.com/office/drawing/2014/main" val="1065806114"/>
                  </a:ext>
                </a:extLst>
              </a:tr>
              <a:tr h="571599">
                <a:tc>
                  <a:txBody>
                    <a:bodyPr/>
                    <a:lstStyle/>
                    <a:p>
                      <a:r>
                        <a:rPr lang="pt-br" sz="1400" kern="1200" dirty="0">
                          <a:solidFill>
                            <a:schemeClr val="tx1"/>
                          </a:solidFill>
                          <a:effectLst/>
                          <a:latin typeface="+mn-lt"/>
                          <a:ea typeface="+mn-ea"/>
                          <a:cs typeface="+mn-cs"/>
                        </a:rPr>
                        <a:t>Sazonalidade ou necessidade de curto prazo para acesso </a:t>
                      </a:r>
                      <a:br>
                        <a:rPr lang="pt-br" sz="1400" kern="1200" dirty="0">
                          <a:solidFill>
                            <a:schemeClr val="tx1"/>
                          </a:solidFill>
                          <a:effectLst/>
                          <a:latin typeface="+mn-lt"/>
                          <a:ea typeface="+mn-ea"/>
                          <a:cs typeface="+mn-cs"/>
                        </a:rPr>
                      </a:br>
                      <a:r>
                        <a:rPr lang="pt-br" sz="1400" kern="1200" dirty="0">
                          <a:solidFill>
                            <a:schemeClr val="tx1"/>
                          </a:solidFill>
                          <a:effectLst/>
                          <a:latin typeface="+mn-lt"/>
                          <a:ea typeface="+mn-ea"/>
                          <a:cs typeface="+mn-cs"/>
                        </a:rPr>
                        <a:t>de terceiros a recursos internos específicos</a:t>
                      </a:r>
                    </a:p>
                  </a:txBody>
                  <a:tcPr anchor="ctr">
                    <a:lnR>
                      <a:noFill/>
                    </a:lnR>
                  </a:tcPr>
                </a:tc>
                <a:tc>
                  <a:txBody>
                    <a:bodyPr/>
                    <a:lstStyle/>
                    <a:p>
                      <a:pPr algn="ctr"/>
                      <a:r>
                        <a:rPr lang="pt-br" sz="2400" kern="1200">
                          <a:solidFill>
                            <a:schemeClr val="accent1"/>
                          </a:solidFill>
                          <a:effectLst/>
                          <a:latin typeface="+mn-lt"/>
                          <a:ea typeface="+mn-ea"/>
                          <a:cs typeface="+mn-cs"/>
                          <a:sym typeface="Wingdings" panose="05000000000000000000" pitchFamily="2" charset="2"/>
                        </a:rPr>
                        <a:t></a:t>
                      </a:r>
                      <a:endParaRPr lang="en-US" sz="2400" kern="1200">
                        <a:solidFill>
                          <a:schemeClr val="accent1"/>
                        </a:solidFill>
                        <a:effectLst/>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r>
                        <a:rPr lang="pt-br" sz="1400" kern="1200" dirty="0">
                          <a:solidFill>
                            <a:schemeClr val="dk1"/>
                          </a:solidFill>
                          <a:effectLst/>
                          <a:latin typeface="+mn-lt"/>
                          <a:ea typeface="+mn-ea"/>
                          <a:cs typeface="+mn-cs"/>
                        </a:rPr>
                        <a:t>Suporte simplificado a dispositivos para mudanças </a:t>
                      </a:r>
                      <a:br>
                        <a:rPr lang="pt-br" sz="1400" kern="1200" dirty="0">
                          <a:solidFill>
                            <a:schemeClr val="dk1"/>
                          </a:solidFill>
                          <a:effectLst/>
                          <a:latin typeface="+mn-lt"/>
                          <a:ea typeface="+mn-ea"/>
                          <a:cs typeface="+mn-cs"/>
                        </a:rPr>
                      </a:br>
                      <a:r>
                        <a:rPr lang="pt-br" sz="1400" kern="1200" dirty="0">
                          <a:solidFill>
                            <a:schemeClr val="dk1"/>
                          </a:solidFill>
                          <a:effectLst/>
                          <a:latin typeface="+mn-lt"/>
                          <a:ea typeface="+mn-ea"/>
                          <a:cs typeface="+mn-cs"/>
                        </a:rPr>
                        <a:t>de pessoal</a:t>
                      </a:r>
                    </a:p>
                  </a:txBody>
                  <a:tcPr anchor="ctr">
                    <a:lnL>
                      <a:noFill/>
                    </a:lnL>
                  </a:tcPr>
                </a:tc>
                <a:extLst>
                  <a:ext uri="{0D108BD9-81ED-4DB2-BD59-A6C34878D82A}">
                    <a16:rowId xmlns:a16="http://schemas.microsoft.com/office/drawing/2014/main" val="567823721"/>
                  </a:ext>
                </a:extLst>
              </a:tr>
            </a:tbl>
          </a:graphicData>
        </a:graphic>
      </p:graphicFrame>
    </p:spTree>
    <p:extLst>
      <p:ext uri="{BB962C8B-B14F-4D97-AF65-F5344CB8AC3E}">
        <p14:creationId xmlns:p14="http://schemas.microsoft.com/office/powerpoint/2010/main" val="405924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A821C8B-16BB-4D2D-B6D7-F4246F90FCF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C21431-EA3F-4690-A7E1-03C9709F61BA}"/>
              </a:ext>
            </a:extLst>
          </p:cNvPr>
          <p:cNvSpPr>
            <a:spLocks noGrp="1"/>
          </p:cNvSpPr>
          <p:nvPr>
            <p:ph type="title"/>
          </p:nvPr>
        </p:nvSpPr>
        <p:spPr>
          <a:xfrm>
            <a:off x="685800" y="628651"/>
            <a:ext cx="10934700" cy="861774"/>
          </a:xfrm>
        </p:spPr>
        <p:txBody>
          <a:bodyPr/>
          <a:lstStyle/>
          <a:p>
            <a:r>
              <a:rPr lang="pt-br">
                <a:cs typeface="Segoe UI"/>
              </a:rPr>
              <a:t>Expanda sua "bolha" de segurança com Windows 365</a:t>
            </a:r>
            <a:br/>
            <a:endParaRPr lang="en-US">
              <a:cs typeface="Segoe UI"/>
            </a:endParaRPr>
          </a:p>
        </p:txBody>
      </p:sp>
      <p:sp>
        <p:nvSpPr>
          <p:cNvPr id="4" name="!!Rectangle 5">
            <a:extLst>
              <a:ext uri="{FF2B5EF4-FFF2-40B4-BE49-F238E27FC236}">
                <a16:creationId xmlns:a16="http://schemas.microsoft.com/office/drawing/2014/main" id="{4B995549-E136-D546-FEC9-8F4EFDAFE5D8}"/>
              </a:ext>
              <a:ext uri="{C183D7F6-B498-43B3-948B-1728B52AA6E4}">
                <adec:decorative xmlns:adec="http://schemas.microsoft.com/office/drawing/2017/decorative" val="1"/>
              </a:ext>
            </a:extLst>
          </p:cNvPr>
          <p:cNvSpPr/>
          <p:nvPr/>
        </p:nvSpPr>
        <p:spPr bwMode="auto">
          <a:xfrm>
            <a:off x="0" y="1490425"/>
            <a:ext cx="12192000" cy="538538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Box 2">
            <a:extLst>
              <a:ext uri="{FF2B5EF4-FFF2-40B4-BE49-F238E27FC236}">
                <a16:creationId xmlns:a16="http://schemas.microsoft.com/office/drawing/2014/main" id="{1C82104F-33F2-594D-F5E2-BDABC196DED3}"/>
              </a:ext>
            </a:extLst>
          </p:cNvPr>
          <p:cNvSpPr txBox="1"/>
          <p:nvPr/>
        </p:nvSpPr>
        <p:spPr>
          <a:xfrm>
            <a:off x="1116934" y="2291156"/>
            <a:ext cx="4433261" cy="41857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mn-ea"/>
                <a:cs typeface="Calibri"/>
              </a:rPr>
              <a:t>Alta segurança por design com todos os dados armazenados na nuvem</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Mitigue ameaças com autenticação multifator</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Armazene e proteja dados na nuvem, não em dispositivos</a:t>
            </a: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Acesso aos recursos da empresa em minutos</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Transmita a experiência em Windows diretamente pela Microsoft Cloud</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Simplifique a imagem da variedade de dispositivos de terceiros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Adicione aplicativos personalizados, conteúdo, configurações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e outros recursos específicos da organização</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Escolha opções de computação para atender a necessidades específicas de seus colaboradores externos</a:t>
            </a: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pt-br" sz="1400" b="1"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Suporte simplificado a dispositivos para mudanças de pessoal</a:t>
            </a:r>
            <a:endParaRPr kumimoji="0" lang="en-US"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Use Cloud PCs com assinaturas mensais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Utilize análises do Cloud PC para rastrear o uso e definir </a:t>
            </a:r>
            <a:b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br>
            <a:r>
              <a:rPr kumimoji="0" lang="pt-br" sz="1200" b="0" i="0" u="none" strike="noStrike" kern="1200" cap="none" spc="0" normalizeH="0" baseline="0" noProof="0" dirty="0">
                <a:ln>
                  <a:noFill/>
                </a:ln>
                <a:solidFill>
                  <a:srgbClr val="1B1B1B"/>
                </a:solidFill>
                <a:effectLst/>
                <a:uLnTx/>
                <a:uFillTx/>
                <a:latin typeface="Segoe UI"/>
                <a:ea typeface="Times New Roman" panose="02020603050405020304" pitchFamily="18" charset="0"/>
                <a:cs typeface="Calibri"/>
              </a:rPr>
              <a:t>os requisitos da máquina para usuários específicos</a:t>
            </a:r>
          </a:p>
        </p:txBody>
      </p:sp>
      <p:pic>
        <p:nvPicPr>
          <p:cNvPr id="3074" name="Picture 2" descr="WIN22_Productivity_105">
            <a:extLst>
              <a:ext uri="{FF2B5EF4-FFF2-40B4-BE49-F238E27FC236}">
                <a16:creationId xmlns:a16="http://schemas.microsoft.com/office/drawing/2014/main" id="{D71FAA77-3D2B-DD0C-3F15-063C4C29B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684" y="1750149"/>
            <a:ext cx="5423359" cy="407034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CAEC127-7D21-25CD-6083-222EC102FF58}"/>
              </a:ext>
            </a:extLst>
          </p:cNvPr>
          <p:cNvGrpSpPr/>
          <p:nvPr/>
        </p:nvGrpSpPr>
        <p:grpSpPr>
          <a:xfrm>
            <a:off x="554959" y="3492116"/>
            <a:ext cx="344488" cy="368300"/>
            <a:chOff x="520700" y="4182923"/>
            <a:chExt cx="344488" cy="368300"/>
          </a:xfrm>
        </p:grpSpPr>
        <p:sp>
          <p:nvSpPr>
            <p:cNvPr id="10" name="Freeform 5">
              <a:extLst>
                <a:ext uri="{FF2B5EF4-FFF2-40B4-BE49-F238E27FC236}">
                  <a16:creationId xmlns:a16="http://schemas.microsoft.com/office/drawing/2014/main" id="{1CAA08E1-A60B-88E5-9368-3B4C58DE9E88}"/>
                </a:ext>
              </a:extLst>
            </p:cNvPr>
            <p:cNvSpPr>
              <a:spLocks/>
            </p:cNvSpPr>
            <p:nvPr/>
          </p:nvSpPr>
          <p:spPr bwMode="auto">
            <a:xfrm>
              <a:off x="520700" y="4182923"/>
              <a:ext cx="119063" cy="190500"/>
            </a:xfrm>
            <a:custGeom>
              <a:avLst/>
              <a:gdLst>
                <a:gd name="T0" fmla="*/ 89 w 120"/>
                <a:gd name="T1" fmla="*/ 182 h 193"/>
                <a:gd name="T2" fmla="*/ 89 w 120"/>
                <a:gd name="T3" fmla="*/ 182 h 193"/>
                <a:gd name="T4" fmla="*/ 61 w 120"/>
                <a:gd name="T5" fmla="*/ 120 h 193"/>
                <a:gd name="T6" fmla="*/ 120 w 120"/>
                <a:gd name="T7" fmla="*/ 120 h 193"/>
                <a:gd name="T8" fmla="*/ 0 w 120"/>
                <a:gd name="T9" fmla="*/ 0 h 193"/>
                <a:gd name="T10" fmla="*/ 0 w 120"/>
                <a:gd name="T11" fmla="*/ 168 h 193"/>
                <a:gd name="T12" fmla="*/ 37 w 120"/>
                <a:gd name="T13" fmla="*/ 131 h 193"/>
                <a:gd name="T14" fmla="*/ 65 w 120"/>
                <a:gd name="T15" fmla="*/ 193 h 193"/>
                <a:gd name="T16" fmla="*/ 89 w 120"/>
                <a:gd name="T17" fmla="*/ 18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93">
                  <a:moveTo>
                    <a:pt x="89" y="182"/>
                  </a:moveTo>
                  <a:lnTo>
                    <a:pt x="89" y="182"/>
                  </a:lnTo>
                  <a:lnTo>
                    <a:pt x="61" y="120"/>
                  </a:lnTo>
                  <a:lnTo>
                    <a:pt x="120" y="120"/>
                  </a:lnTo>
                  <a:lnTo>
                    <a:pt x="0" y="0"/>
                  </a:lnTo>
                  <a:lnTo>
                    <a:pt x="0" y="168"/>
                  </a:lnTo>
                  <a:lnTo>
                    <a:pt x="37" y="131"/>
                  </a:lnTo>
                  <a:lnTo>
                    <a:pt x="65" y="193"/>
                  </a:lnTo>
                  <a:lnTo>
                    <a:pt x="89" y="182"/>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1" name="Freeform 6">
              <a:extLst>
                <a:ext uri="{FF2B5EF4-FFF2-40B4-BE49-F238E27FC236}">
                  <a16:creationId xmlns:a16="http://schemas.microsoft.com/office/drawing/2014/main" id="{C821EA7E-8254-7668-F7C4-EDCE087DF92A}"/>
                </a:ext>
              </a:extLst>
            </p:cNvPr>
            <p:cNvSpPr>
              <a:spLocks/>
            </p:cNvSpPr>
            <p:nvPr/>
          </p:nvSpPr>
          <p:spPr bwMode="auto">
            <a:xfrm>
              <a:off x="577850" y="4208323"/>
              <a:ext cx="287338" cy="342900"/>
            </a:xfrm>
            <a:custGeom>
              <a:avLst/>
              <a:gdLst>
                <a:gd name="T0" fmla="*/ 270 w 291"/>
                <a:gd name="T1" fmla="*/ 105 h 348"/>
                <a:gd name="T2" fmla="*/ 270 w 291"/>
                <a:gd name="T3" fmla="*/ 105 h 348"/>
                <a:gd name="T4" fmla="*/ 250 w 291"/>
                <a:gd name="T5" fmla="*/ 125 h 348"/>
                <a:gd name="T6" fmla="*/ 250 w 291"/>
                <a:gd name="T7" fmla="*/ 162 h 348"/>
                <a:gd name="T8" fmla="*/ 237 w 291"/>
                <a:gd name="T9" fmla="*/ 162 h 348"/>
                <a:gd name="T10" fmla="*/ 237 w 291"/>
                <a:gd name="T11" fmla="*/ 96 h 348"/>
                <a:gd name="T12" fmla="*/ 216 w 291"/>
                <a:gd name="T13" fmla="*/ 76 h 348"/>
                <a:gd name="T14" fmla="*/ 196 w 291"/>
                <a:gd name="T15" fmla="*/ 96 h 348"/>
                <a:gd name="T16" fmla="*/ 196 w 291"/>
                <a:gd name="T17" fmla="*/ 162 h 348"/>
                <a:gd name="T18" fmla="*/ 183 w 291"/>
                <a:gd name="T19" fmla="*/ 162 h 348"/>
                <a:gd name="T20" fmla="*/ 183 w 291"/>
                <a:gd name="T21" fmla="*/ 96 h 348"/>
                <a:gd name="T22" fmla="*/ 163 w 291"/>
                <a:gd name="T23" fmla="*/ 76 h 348"/>
                <a:gd name="T24" fmla="*/ 143 w 291"/>
                <a:gd name="T25" fmla="*/ 96 h 348"/>
                <a:gd name="T26" fmla="*/ 143 w 291"/>
                <a:gd name="T27" fmla="*/ 162 h 348"/>
                <a:gd name="T28" fmla="*/ 130 w 291"/>
                <a:gd name="T29" fmla="*/ 162 h 348"/>
                <a:gd name="T30" fmla="*/ 130 w 291"/>
                <a:gd name="T31" fmla="*/ 20 h 348"/>
                <a:gd name="T32" fmla="*/ 110 w 291"/>
                <a:gd name="T33" fmla="*/ 0 h 348"/>
                <a:gd name="T34" fmla="*/ 90 w 291"/>
                <a:gd name="T35" fmla="*/ 20 h 348"/>
                <a:gd name="T36" fmla="*/ 90 w 291"/>
                <a:gd name="T37" fmla="*/ 162 h 348"/>
                <a:gd name="T38" fmla="*/ 90 w 291"/>
                <a:gd name="T39" fmla="*/ 214 h 348"/>
                <a:gd name="T40" fmla="*/ 44 w 291"/>
                <a:gd name="T41" fmla="*/ 195 h 348"/>
                <a:gd name="T42" fmla="*/ 7 w 291"/>
                <a:gd name="T43" fmla="*/ 197 h 348"/>
                <a:gd name="T44" fmla="*/ 8 w 291"/>
                <a:gd name="T45" fmla="*/ 216 h 348"/>
                <a:gd name="T46" fmla="*/ 118 w 291"/>
                <a:gd name="T47" fmla="*/ 326 h 348"/>
                <a:gd name="T48" fmla="*/ 204 w 291"/>
                <a:gd name="T49" fmla="*/ 342 h 348"/>
                <a:gd name="T50" fmla="*/ 290 w 291"/>
                <a:gd name="T51" fmla="*/ 277 h 348"/>
                <a:gd name="T52" fmla="*/ 290 w 291"/>
                <a:gd name="T53" fmla="*/ 164 h 348"/>
                <a:gd name="T54" fmla="*/ 290 w 291"/>
                <a:gd name="T55" fmla="*/ 162 h 348"/>
                <a:gd name="T56" fmla="*/ 290 w 291"/>
                <a:gd name="T57" fmla="*/ 125 h 348"/>
                <a:gd name="T58" fmla="*/ 270 w 291"/>
                <a:gd name="T59" fmla="*/ 10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 h="348">
                  <a:moveTo>
                    <a:pt x="270" y="105"/>
                  </a:moveTo>
                  <a:lnTo>
                    <a:pt x="270" y="105"/>
                  </a:lnTo>
                  <a:cubicBezTo>
                    <a:pt x="259" y="105"/>
                    <a:pt x="250" y="114"/>
                    <a:pt x="250" y="125"/>
                  </a:cubicBezTo>
                  <a:lnTo>
                    <a:pt x="250" y="162"/>
                  </a:lnTo>
                  <a:lnTo>
                    <a:pt x="237" y="162"/>
                  </a:lnTo>
                  <a:lnTo>
                    <a:pt x="237" y="96"/>
                  </a:lnTo>
                  <a:cubicBezTo>
                    <a:pt x="237" y="85"/>
                    <a:pt x="228" y="76"/>
                    <a:pt x="216" y="76"/>
                  </a:cubicBezTo>
                  <a:cubicBezTo>
                    <a:pt x="205" y="76"/>
                    <a:pt x="196" y="85"/>
                    <a:pt x="196" y="96"/>
                  </a:cubicBezTo>
                  <a:lnTo>
                    <a:pt x="196" y="162"/>
                  </a:lnTo>
                  <a:lnTo>
                    <a:pt x="183" y="162"/>
                  </a:lnTo>
                  <a:lnTo>
                    <a:pt x="183" y="96"/>
                  </a:lnTo>
                  <a:cubicBezTo>
                    <a:pt x="183" y="85"/>
                    <a:pt x="174" y="76"/>
                    <a:pt x="163" y="76"/>
                  </a:cubicBezTo>
                  <a:cubicBezTo>
                    <a:pt x="152" y="76"/>
                    <a:pt x="143" y="85"/>
                    <a:pt x="143" y="96"/>
                  </a:cubicBezTo>
                  <a:lnTo>
                    <a:pt x="143" y="162"/>
                  </a:lnTo>
                  <a:lnTo>
                    <a:pt x="130" y="162"/>
                  </a:lnTo>
                  <a:lnTo>
                    <a:pt x="130" y="20"/>
                  </a:lnTo>
                  <a:cubicBezTo>
                    <a:pt x="130" y="9"/>
                    <a:pt x="121" y="0"/>
                    <a:pt x="110" y="0"/>
                  </a:cubicBezTo>
                  <a:cubicBezTo>
                    <a:pt x="98" y="0"/>
                    <a:pt x="90" y="9"/>
                    <a:pt x="90" y="20"/>
                  </a:cubicBezTo>
                  <a:lnTo>
                    <a:pt x="90" y="162"/>
                  </a:lnTo>
                  <a:lnTo>
                    <a:pt x="90" y="214"/>
                  </a:lnTo>
                  <a:lnTo>
                    <a:pt x="44" y="195"/>
                  </a:lnTo>
                  <a:cubicBezTo>
                    <a:pt x="44" y="195"/>
                    <a:pt x="15" y="185"/>
                    <a:pt x="7" y="197"/>
                  </a:cubicBezTo>
                  <a:cubicBezTo>
                    <a:pt x="0" y="209"/>
                    <a:pt x="8" y="216"/>
                    <a:pt x="8" y="216"/>
                  </a:cubicBezTo>
                  <a:lnTo>
                    <a:pt x="118" y="326"/>
                  </a:lnTo>
                  <a:cubicBezTo>
                    <a:pt x="145" y="348"/>
                    <a:pt x="204" y="342"/>
                    <a:pt x="204" y="342"/>
                  </a:cubicBezTo>
                  <a:cubicBezTo>
                    <a:pt x="291" y="333"/>
                    <a:pt x="290" y="277"/>
                    <a:pt x="290" y="277"/>
                  </a:cubicBezTo>
                  <a:lnTo>
                    <a:pt x="290" y="164"/>
                  </a:lnTo>
                  <a:lnTo>
                    <a:pt x="290" y="162"/>
                  </a:lnTo>
                  <a:lnTo>
                    <a:pt x="290" y="125"/>
                  </a:lnTo>
                  <a:cubicBezTo>
                    <a:pt x="290" y="114"/>
                    <a:pt x="281" y="105"/>
                    <a:pt x="270" y="105"/>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0C6756C1-48E0-39BE-9F86-C870AFCD850C}"/>
              </a:ext>
            </a:extLst>
          </p:cNvPr>
          <p:cNvGrpSpPr/>
          <p:nvPr/>
        </p:nvGrpSpPr>
        <p:grpSpPr>
          <a:xfrm>
            <a:off x="574009" y="5410169"/>
            <a:ext cx="341313" cy="392113"/>
            <a:chOff x="-153988" y="5724525"/>
            <a:chExt cx="341313" cy="392113"/>
          </a:xfrm>
        </p:grpSpPr>
        <p:sp>
          <p:nvSpPr>
            <p:cNvPr id="13" name="Freeform 10">
              <a:extLst>
                <a:ext uri="{FF2B5EF4-FFF2-40B4-BE49-F238E27FC236}">
                  <a16:creationId xmlns:a16="http://schemas.microsoft.com/office/drawing/2014/main" id="{D027C62C-E054-2539-D2A1-217A78899FBC}"/>
                </a:ext>
              </a:extLst>
            </p:cNvPr>
            <p:cNvSpPr>
              <a:spLocks/>
            </p:cNvSpPr>
            <p:nvPr/>
          </p:nvSpPr>
          <p:spPr bwMode="auto">
            <a:xfrm>
              <a:off x="-153988" y="5905500"/>
              <a:ext cx="236538" cy="133350"/>
            </a:xfrm>
            <a:custGeom>
              <a:avLst/>
              <a:gdLst>
                <a:gd name="T0" fmla="*/ 0 w 240"/>
                <a:gd name="T1" fmla="*/ 134 h 134"/>
                <a:gd name="T2" fmla="*/ 0 w 240"/>
                <a:gd name="T3" fmla="*/ 134 h 134"/>
                <a:gd name="T4" fmla="*/ 240 w 240"/>
                <a:gd name="T5" fmla="*/ 134 h 134"/>
                <a:gd name="T6" fmla="*/ 240 w 240"/>
                <a:gd name="T7" fmla="*/ 0 h 134"/>
                <a:gd name="T8" fmla="*/ 0 w 240"/>
                <a:gd name="T9" fmla="*/ 0 h 134"/>
                <a:gd name="T10" fmla="*/ 0 w 240"/>
                <a:gd name="T11" fmla="*/ 134 h 134"/>
              </a:gdLst>
              <a:ahLst/>
              <a:cxnLst>
                <a:cxn ang="0">
                  <a:pos x="T0" y="T1"/>
                </a:cxn>
                <a:cxn ang="0">
                  <a:pos x="T2" y="T3"/>
                </a:cxn>
                <a:cxn ang="0">
                  <a:pos x="T4" y="T5"/>
                </a:cxn>
                <a:cxn ang="0">
                  <a:pos x="T6" y="T7"/>
                </a:cxn>
                <a:cxn ang="0">
                  <a:pos x="T8" y="T9"/>
                </a:cxn>
                <a:cxn ang="0">
                  <a:pos x="T10" y="T11"/>
                </a:cxn>
              </a:cxnLst>
              <a:rect l="0" t="0" r="r" b="b"/>
              <a:pathLst>
                <a:path w="240" h="134">
                  <a:moveTo>
                    <a:pt x="0" y="134"/>
                  </a:moveTo>
                  <a:lnTo>
                    <a:pt x="0" y="134"/>
                  </a:lnTo>
                  <a:lnTo>
                    <a:pt x="240" y="134"/>
                  </a:lnTo>
                  <a:lnTo>
                    <a:pt x="240" y="0"/>
                  </a:lnTo>
                  <a:lnTo>
                    <a:pt x="0" y="0"/>
                  </a:lnTo>
                  <a:lnTo>
                    <a:pt x="0" y="134"/>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4" name="Freeform 11">
              <a:extLst>
                <a:ext uri="{FF2B5EF4-FFF2-40B4-BE49-F238E27FC236}">
                  <a16:creationId xmlns:a16="http://schemas.microsoft.com/office/drawing/2014/main" id="{5C59B3E5-3FC7-984A-5318-73F15D721B09}"/>
                </a:ext>
              </a:extLst>
            </p:cNvPr>
            <p:cNvSpPr>
              <a:spLocks/>
            </p:cNvSpPr>
            <p:nvPr/>
          </p:nvSpPr>
          <p:spPr bwMode="auto">
            <a:xfrm>
              <a:off x="76200" y="5729288"/>
              <a:ext cx="90488" cy="73025"/>
            </a:xfrm>
            <a:custGeom>
              <a:avLst/>
              <a:gdLst>
                <a:gd name="T0" fmla="*/ 53 w 92"/>
                <a:gd name="T1" fmla="*/ 27 h 73"/>
                <a:gd name="T2" fmla="*/ 53 w 92"/>
                <a:gd name="T3" fmla="*/ 27 h 73"/>
                <a:gd name="T4" fmla="*/ 0 w 92"/>
                <a:gd name="T5" fmla="*/ 0 h 73"/>
                <a:gd name="T6" fmla="*/ 16 w 92"/>
                <a:gd name="T7" fmla="*/ 35 h 73"/>
                <a:gd name="T8" fmla="*/ 25 w 92"/>
                <a:gd name="T9" fmla="*/ 73 h 73"/>
                <a:gd name="T10" fmla="*/ 92 w 92"/>
                <a:gd name="T11" fmla="*/ 73 h 73"/>
                <a:gd name="T12" fmla="*/ 53 w 92"/>
                <a:gd name="T13" fmla="*/ 27 h 73"/>
              </a:gdLst>
              <a:ahLst/>
              <a:cxnLst>
                <a:cxn ang="0">
                  <a:pos x="T0" y="T1"/>
                </a:cxn>
                <a:cxn ang="0">
                  <a:pos x="T2" y="T3"/>
                </a:cxn>
                <a:cxn ang="0">
                  <a:pos x="T4" y="T5"/>
                </a:cxn>
                <a:cxn ang="0">
                  <a:pos x="T6" y="T7"/>
                </a:cxn>
                <a:cxn ang="0">
                  <a:pos x="T8" y="T9"/>
                </a:cxn>
                <a:cxn ang="0">
                  <a:pos x="T10" y="T11"/>
                </a:cxn>
                <a:cxn ang="0">
                  <a:pos x="T12" y="T13"/>
                </a:cxn>
              </a:cxnLst>
              <a:rect l="0" t="0" r="r" b="b"/>
              <a:pathLst>
                <a:path w="92" h="73">
                  <a:moveTo>
                    <a:pt x="53" y="27"/>
                  </a:moveTo>
                  <a:lnTo>
                    <a:pt x="53" y="27"/>
                  </a:lnTo>
                  <a:cubicBezTo>
                    <a:pt x="37" y="15"/>
                    <a:pt x="19" y="5"/>
                    <a:pt x="0" y="0"/>
                  </a:cubicBezTo>
                  <a:cubicBezTo>
                    <a:pt x="6" y="10"/>
                    <a:pt x="12" y="22"/>
                    <a:pt x="16" y="35"/>
                  </a:cubicBezTo>
                  <a:cubicBezTo>
                    <a:pt x="20" y="48"/>
                    <a:pt x="23" y="60"/>
                    <a:pt x="25" y="73"/>
                  </a:cubicBezTo>
                  <a:lnTo>
                    <a:pt x="92" y="73"/>
                  </a:lnTo>
                  <a:cubicBezTo>
                    <a:pt x="81" y="55"/>
                    <a:pt x="68" y="40"/>
                    <a:pt x="53" y="27"/>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5" name="Freeform 12">
              <a:extLst>
                <a:ext uri="{FF2B5EF4-FFF2-40B4-BE49-F238E27FC236}">
                  <a16:creationId xmlns:a16="http://schemas.microsoft.com/office/drawing/2014/main" id="{89D0AE4F-937E-3204-6996-A6C3551CD267}"/>
                </a:ext>
              </a:extLst>
            </p:cNvPr>
            <p:cNvSpPr>
              <a:spLocks/>
            </p:cNvSpPr>
            <p:nvPr/>
          </p:nvSpPr>
          <p:spPr bwMode="auto">
            <a:xfrm>
              <a:off x="104775" y="5827713"/>
              <a:ext cx="82550" cy="104775"/>
            </a:xfrm>
            <a:custGeom>
              <a:avLst/>
              <a:gdLst>
                <a:gd name="T0" fmla="*/ 83 w 83"/>
                <a:gd name="T1" fmla="*/ 54 h 107"/>
                <a:gd name="T2" fmla="*/ 83 w 83"/>
                <a:gd name="T3" fmla="*/ 54 h 107"/>
                <a:gd name="T4" fmla="*/ 74 w 83"/>
                <a:gd name="T5" fmla="*/ 0 h 107"/>
                <a:gd name="T6" fmla="*/ 0 w 83"/>
                <a:gd name="T7" fmla="*/ 0 h 107"/>
                <a:gd name="T8" fmla="*/ 3 w 83"/>
                <a:gd name="T9" fmla="*/ 53 h 107"/>
                <a:gd name="T10" fmla="*/ 3 w 83"/>
                <a:gd name="T11" fmla="*/ 107 h 107"/>
                <a:gd name="T12" fmla="*/ 74 w 83"/>
                <a:gd name="T13" fmla="*/ 107 h 107"/>
                <a:gd name="T14" fmla="*/ 83 w 83"/>
                <a:gd name="T15" fmla="*/ 54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07">
                  <a:moveTo>
                    <a:pt x="83" y="54"/>
                  </a:moveTo>
                  <a:lnTo>
                    <a:pt x="83" y="54"/>
                  </a:lnTo>
                  <a:cubicBezTo>
                    <a:pt x="83" y="35"/>
                    <a:pt x="80" y="18"/>
                    <a:pt x="74" y="0"/>
                  </a:cubicBezTo>
                  <a:lnTo>
                    <a:pt x="0" y="0"/>
                  </a:lnTo>
                  <a:cubicBezTo>
                    <a:pt x="2" y="18"/>
                    <a:pt x="3" y="36"/>
                    <a:pt x="3" y="53"/>
                  </a:cubicBezTo>
                  <a:lnTo>
                    <a:pt x="3" y="107"/>
                  </a:lnTo>
                  <a:lnTo>
                    <a:pt x="74" y="107"/>
                  </a:lnTo>
                  <a:cubicBezTo>
                    <a:pt x="80" y="90"/>
                    <a:pt x="83" y="72"/>
                    <a:pt x="83" y="54"/>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6" name="Freeform 13">
              <a:extLst>
                <a:ext uri="{FF2B5EF4-FFF2-40B4-BE49-F238E27FC236}">
                  <a16:creationId xmlns:a16="http://schemas.microsoft.com/office/drawing/2014/main" id="{A0DE6E71-4BF2-91E2-B5C4-24B22141C52E}"/>
                </a:ext>
              </a:extLst>
            </p:cNvPr>
            <p:cNvSpPr>
              <a:spLocks/>
            </p:cNvSpPr>
            <p:nvPr/>
          </p:nvSpPr>
          <p:spPr bwMode="auto">
            <a:xfrm>
              <a:off x="-23813" y="5827713"/>
              <a:ext cx="104775" cy="52388"/>
            </a:xfrm>
            <a:custGeom>
              <a:avLst/>
              <a:gdLst>
                <a:gd name="T0" fmla="*/ 0 w 106"/>
                <a:gd name="T1" fmla="*/ 27 h 54"/>
                <a:gd name="T2" fmla="*/ 0 w 106"/>
                <a:gd name="T3" fmla="*/ 27 h 54"/>
                <a:gd name="T4" fmla="*/ 0 w 106"/>
                <a:gd name="T5" fmla="*/ 54 h 54"/>
                <a:gd name="T6" fmla="*/ 106 w 106"/>
                <a:gd name="T7" fmla="*/ 54 h 54"/>
                <a:gd name="T8" fmla="*/ 105 w 106"/>
                <a:gd name="T9" fmla="*/ 27 h 54"/>
                <a:gd name="T10" fmla="*/ 103 w 106"/>
                <a:gd name="T11" fmla="*/ 0 h 54"/>
                <a:gd name="T12" fmla="*/ 3 w 106"/>
                <a:gd name="T13" fmla="*/ 0 h 54"/>
                <a:gd name="T14" fmla="*/ 0 w 106"/>
                <a:gd name="T15" fmla="*/ 27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54">
                  <a:moveTo>
                    <a:pt x="0" y="27"/>
                  </a:moveTo>
                  <a:lnTo>
                    <a:pt x="0" y="27"/>
                  </a:lnTo>
                  <a:cubicBezTo>
                    <a:pt x="0" y="36"/>
                    <a:pt x="0" y="45"/>
                    <a:pt x="0" y="54"/>
                  </a:cubicBezTo>
                  <a:lnTo>
                    <a:pt x="106" y="54"/>
                  </a:lnTo>
                  <a:cubicBezTo>
                    <a:pt x="106" y="45"/>
                    <a:pt x="106" y="36"/>
                    <a:pt x="105" y="27"/>
                  </a:cubicBezTo>
                  <a:cubicBezTo>
                    <a:pt x="105" y="18"/>
                    <a:pt x="104" y="9"/>
                    <a:pt x="103" y="0"/>
                  </a:cubicBezTo>
                  <a:lnTo>
                    <a:pt x="3" y="0"/>
                  </a:lnTo>
                  <a:cubicBezTo>
                    <a:pt x="2" y="9"/>
                    <a:pt x="1" y="18"/>
                    <a:pt x="0" y="27"/>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7" name="Freeform 14">
              <a:extLst>
                <a:ext uri="{FF2B5EF4-FFF2-40B4-BE49-F238E27FC236}">
                  <a16:creationId xmlns:a16="http://schemas.microsoft.com/office/drawing/2014/main" id="{99A6DD3B-588C-4F0B-02A8-55013A410245}"/>
                </a:ext>
              </a:extLst>
            </p:cNvPr>
            <p:cNvSpPr>
              <a:spLocks/>
            </p:cNvSpPr>
            <p:nvPr/>
          </p:nvSpPr>
          <p:spPr bwMode="auto">
            <a:xfrm>
              <a:off x="-15875" y="5724525"/>
              <a:ext cx="88900" cy="77788"/>
            </a:xfrm>
            <a:custGeom>
              <a:avLst/>
              <a:gdLst>
                <a:gd name="T0" fmla="*/ 82 w 90"/>
                <a:gd name="T1" fmla="*/ 50 h 79"/>
                <a:gd name="T2" fmla="*/ 82 w 90"/>
                <a:gd name="T3" fmla="*/ 50 h 79"/>
                <a:gd name="T4" fmla="*/ 75 w 90"/>
                <a:gd name="T5" fmla="*/ 32 h 79"/>
                <a:gd name="T6" fmla="*/ 67 w 90"/>
                <a:gd name="T7" fmla="*/ 16 h 79"/>
                <a:gd name="T8" fmla="*/ 57 w 90"/>
                <a:gd name="T9" fmla="*/ 4 h 79"/>
                <a:gd name="T10" fmla="*/ 45 w 90"/>
                <a:gd name="T11" fmla="*/ 0 h 79"/>
                <a:gd name="T12" fmla="*/ 33 w 90"/>
                <a:gd name="T13" fmla="*/ 4 h 79"/>
                <a:gd name="T14" fmla="*/ 23 w 90"/>
                <a:gd name="T15" fmla="*/ 16 h 79"/>
                <a:gd name="T16" fmla="*/ 15 w 90"/>
                <a:gd name="T17" fmla="*/ 32 h 79"/>
                <a:gd name="T18" fmla="*/ 8 w 90"/>
                <a:gd name="T19" fmla="*/ 50 h 79"/>
                <a:gd name="T20" fmla="*/ 3 w 90"/>
                <a:gd name="T21" fmla="*/ 66 h 79"/>
                <a:gd name="T22" fmla="*/ 0 w 90"/>
                <a:gd name="T23" fmla="*/ 79 h 79"/>
                <a:gd name="T24" fmla="*/ 90 w 90"/>
                <a:gd name="T25" fmla="*/ 79 h 79"/>
                <a:gd name="T26" fmla="*/ 87 w 90"/>
                <a:gd name="T27" fmla="*/ 66 h 79"/>
                <a:gd name="T28" fmla="*/ 82 w 90"/>
                <a:gd name="T29" fmla="*/ 5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79">
                  <a:moveTo>
                    <a:pt x="82" y="50"/>
                  </a:moveTo>
                  <a:lnTo>
                    <a:pt x="82" y="50"/>
                  </a:lnTo>
                  <a:cubicBezTo>
                    <a:pt x="80" y="44"/>
                    <a:pt x="78" y="38"/>
                    <a:pt x="75" y="32"/>
                  </a:cubicBezTo>
                  <a:cubicBezTo>
                    <a:pt x="73" y="26"/>
                    <a:pt x="70" y="21"/>
                    <a:pt x="67" y="16"/>
                  </a:cubicBezTo>
                  <a:cubicBezTo>
                    <a:pt x="64" y="11"/>
                    <a:pt x="60" y="7"/>
                    <a:pt x="57" y="4"/>
                  </a:cubicBezTo>
                  <a:cubicBezTo>
                    <a:pt x="53" y="1"/>
                    <a:pt x="49" y="0"/>
                    <a:pt x="45" y="0"/>
                  </a:cubicBezTo>
                  <a:cubicBezTo>
                    <a:pt x="41" y="0"/>
                    <a:pt x="37" y="1"/>
                    <a:pt x="33" y="4"/>
                  </a:cubicBezTo>
                  <a:cubicBezTo>
                    <a:pt x="30" y="7"/>
                    <a:pt x="26" y="11"/>
                    <a:pt x="23" y="16"/>
                  </a:cubicBezTo>
                  <a:cubicBezTo>
                    <a:pt x="20" y="21"/>
                    <a:pt x="17" y="26"/>
                    <a:pt x="15" y="32"/>
                  </a:cubicBezTo>
                  <a:cubicBezTo>
                    <a:pt x="12" y="38"/>
                    <a:pt x="10" y="44"/>
                    <a:pt x="8" y="50"/>
                  </a:cubicBezTo>
                  <a:cubicBezTo>
                    <a:pt x="6" y="56"/>
                    <a:pt x="4" y="61"/>
                    <a:pt x="3" y="66"/>
                  </a:cubicBezTo>
                  <a:cubicBezTo>
                    <a:pt x="1" y="71"/>
                    <a:pt x="0" y="75"/>
                    <a:pt x="0" y="79"/>
                  </a:cubicBezTo>
                  <a:lnTo>
                    <a:pt x="90" y="79"/>
                  </a:lnTo>
                  <a:cubicBezTo>
                    <a:pt x="90" y="75"/>
                    <a:pt x="89" y="71"/>
                    <a:pt x="87" y="66"/>
                  </a:cubicBezTo>
                  <a:cubicBezTo>
                    <a:pt x="86" y="61"/>
                    <a:pt x="84" y="56"/>
                    <a:pt x="82" y="50"/>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8" name="Freeform 15">
              <a:extLst>
                <a:ext uri="{FF2B5EF4-FFF2-40B4-BE49-F238E27FC236}">
                  <a16:creationId xmlns:a16="http://schemas.microsoft.com/office/drawing/2014/main" id="{E68115CB-7AF7-C09D-9B39-388E68E2A58B}"/>
                </a:ext>
              </a:extLst>
            </p:cNvPr>
            <p:cNvSpPr>
              <a:spLocks/>
            </p:cNvSpPr>
            <p:nvPr/>
          </p:nvSpPr>
          <p:spPr bwMode="auto">
            <a:xfrm>
              <a:off x="-107950" y="5729288"/>
              <a:ext cx="90488" cy="73025"/>
            </a:xfrm>
            <a:custGeom>
              <a:avLst/>
              <a:gdLst>
                <a:gd name="T0" fmla="*/ 0 w 92"/>
                <a:gd name="T1" fmla="*/ 73 h 73"/>
                <a:gd name="T2" fmla="*/ 0 w 92"/>
                <a:gd name="T3" fmla="*/ 73 h 73"/>
                <a:gd name="T4" fmla="*/ 66 w 92"/>
                <a:gd name="T5" fmla="*/ 73 h 73"/>
                <a:gd name="T6" fmla="*/ 76 w 92"/>
                <a:gd name="T7" fmla="*/ 35 h 73"/>
                <a:gd name="T8" fmla="*/ 92 w 92"/>
                <a:gd name="T9" fmla="*/ 0 h 73"/>
                <a:gd name="T10" fmla="*/ 39 w 92"/>
                <a:gd name="T11" fmla="*/ 27 h 73"/>
                <a:gd name="T12" fmla="*/ 0 w 92"/>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2" h="73">
                  <a:moveTo>
                    <a:pt x="0" y="73"/>
                  </a:moveTo>
                  <a:lnTo>
                    <a:pt x="0" y="73"/>
                  </a:lnTo>
                  <a:lnTo>
                    <a:pt x="66" y="73"/>
                  </a:lnTo>
                  <a:cubicBezTo>
                    <a:pt x="69" y="60"/>
                    <a:pt x="72" y="48"/>
                    <a:pt x="76" y="35"/>
                  </a:cubicBezTo>
                  <a:cubicBezTo>
                    <a:pt x="80" y="22"/>
                    <a:pt x="86" y="10"/>
                    <a:pt x="92" y="0"/>
                  </a:cubicBezTo>
                  <a:cubicBezTo>
                    <a:pt x="73" y="5"/>
                    <a:pt x="55" y="15"/>
                    <a:pt x="39" y="27"/>
                  </a:cubicBezTo>
                  <a:cubicBezTo>
                    <a:pt x="24" y="40"/>
                    <a:pt x="11" y="55"/>
                    <a:pt x="0" y="73"/>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19" name="Freeform 16">
              <a:extLst>
                <a:ext uri="{FF2B5EF4-FFF2-40B4-BE49-F238E27FC236}">
                  <a16:creationId xmlns:a16="http://schemas.microsoft.com/office/drawing/2014/main" id="{ED662C1F-4A9E-3B6F-40A9-5C093AFC1A19}"/>
                </a:ext>
              </a:extLst>
            </p:cNvPr>
            <p:cNvSpPr>
              <a:spLocks/>
            </p:cNvSpPr>
            <p:nvPr/>
          </p:nvSpPr>
          <p:spPr bwMode="auto">
            <a:xfrm>
              <a:off x="-128588" y="5827713"/>
              <a:ext cx="82550" cy="52388"/>
            </a:xfrm>
            <a:custGeom>
              <a:avLst/>
              <a:gdLst>
                <a:gd name="T0" fmla="*/ 0 w 83"/>
                <a:gd name="T1" fmla="*/ 54 h 54"/>
                <a:gd name="T2" fmla="*/ 0 w 83"/>
                <a:gd name="T3" fmla="*/ 54 h 54"/>
                <a:gd name="T4" fmla="*/ 80 w 83"/>
                <a:gd name="T5" fmla="*/ 54 h 54"/>
                <a:gd name="T6" fmla="*/ 81 w 83"/>
                <a:gd name="T7" fmla="*/ 27 h 54"/>
                <a:gd name="T8" fmla="*/ 83 w 83"/>
                <a:gd name="T9" fmla="*/ 0 h 54"/>
                <a:gd name="T10" fmla="*/ 9 w 83"/>
                <a:gd name="T11" fmla="*/ 0 h 54"/>
                <a:gd name="T12" fmla="*/ 0 w 8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83" h="54">
                  <a:moveTo>
                    <a:pt x="0" y="54"/>
                  </a:moveTo>
                  <a:lnTo>
                    <a:pt x="0" y="54"/>
                  </a:lnTo>
                  <a:lnTo>
                    <a:pt x="80" y="54"/>
                  </a:lnTo>
                  <a:cubicBezTo>
                    <a:pt x="80" y="45"/>
                    <a:pt x="80" y="36"/>
                    <a:pt x="81" y="27"/>
                  </a:cubicBezTo>
                  <a:cubicBezTo>
                    <a:pt x="81" y="18"/>
                    <a:pt x="82" y="9"/>
                    <a:pt x="83" y="0"/>
                  </a:cubicBezTo>
                  <a:lnTo>
                    <a:pt x="9" y="0"/>
                  </a:lnTo>
                  <a:cubicBezTo>
                    <a:pt x="3" y="18"/>
                    <a:pt x="0" y="35"/>
                    <a:pt x="0" y="54"/>
                  </a:cubicBez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20" name="Freeform 17">
              <a:extLst>
                <a:ext uri="{FF2B5EF4-FFF2-40B4-BE49-F238E27FC236}">
                  <a16:creationId xmlns:a16="http://schemas.microsoft.com/office/drawing/2014/main" id="{018809DB-962F-A533-5A6A-94A1A5B694F8}"/>
                </a:ext>
              </a:extLst>
            </p:cNvPr>
            <p:cNvSpPr>
              <a:spLocks/>
            </p:cNvSpPr>
            <p:nvPr/>
          </p:nvSpPr>
          <p:spPr bwMode="auto">
            <a:xfrm>
              <a:off x="107950" y="5959475"/>
              <a:ext cx="58738" cy="57150"/>
            </a:xfrm>
            <a:custGeom>
              <a:avLst/>
              <a:gdLst>
                <a:gd name="T0" fmla="*/ 0 w 59"/>
                <a:gd name="T1" fmla="*/ 58 h 58"/>
                <a:gd name="T2" fmla="*/ 0 w 59"/>
                <a:gd name="T3" fmla="*/ 58 h 58"/>
                <a:gd name="T4" fmla="*/ 33 w 59"/>
                <a:gd name="T5" fmla="*/ 33 h 58"/>
                <a:gd name="T6" fmla="*/ 59 w 59"/>
                <a:gd name="T7" fmla="*/ 0 h 58"/>
                <a:gd name="T8" fmla="*/ 0 w 59"/>
                <a:gd name="T9" fmla="*/ 0 h 58"/>
                <a:gd name="T10" fmla="*/ 0 w 59"/>
                <a:gd name="T11" fmla="*/ 58 h 58"/>
              </a:gdLst>
              <a:ahLst/>
              <a:cxnLst>
                <a:cxn ang="0">
                  <a:pos x="T0" y="T1"/>
                </a:cxn>
                <a:cxn ang="0">
                  <a:pos x="T2" y="T3"/>
                </a:cxn>
                <a:cxn ang="0">
                  <a:pos x="T4" y="T5"/>
                </a:cxn>
                <a:cxn ang="0">
                  <a:pos x="T6" y="T7"/>
                </a:cxn>
                <a:cxn ang="0">
                  <a:pos x="T8" y="T9"/>
                </a:cxn>
                <a:cxn ang="0">
                  <a:pos x="T10" y="T11"/>
                </a:cxn>
              </a:cxnLst>
              <a:rect l="0" t="0" r="r" b="b"/>
              <a:pathLst>
                <a:path w="59" h="58">
                  <a:moveTo>
                    <a:pt x="0" y="58"/>
                  </a:moveTo>
                  <a:lnTo>
                    <a:pt x="0" y="58"/>
                  </a:lnTo>
                  <a:cubicBezTo>
                    <a:pt x="12" y="51"/>
                    <a:pt x="23" y="43"/>
                    <a:pt x="33" y="33"/>
                  </a:cubicBezTo>
                  <a:cubicBezTo>
                    <a:pt x="43" y="23"/>
                    <a:pt x="52" y="12"/>
                    <a:pt x="59" y="0"/>
                  </a:cubicBezTo>
                  <a:lnTo>
                    <a:pt x="0" y="0"/>
                  </a:lnTo>
                  <a:lnTo>
                    <a:pt x="0" y="58"/>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21" name="Freeform 18">
              <a:extLst>
                <a:ext uri="{FF2B5EF4-FFF2-40B4-BE49-F238E27FC236}">
                  <a16:creationId xmlns:a16="http://schemas.microsoft.com/office/drawing/2014/main" id="{547FDE5D-F70B-79F3-5096-3C0CD96FB108}"/>
                </a:ext>
              </a:extLst>
            </p:cNvPr>
            <p:cNvSpPr>
              <a:spLocks/>
            </p:cNvSpPr>
            <p:nvPr/>
          </p:nvSpPr>
          <p:spPr bwMode="auto">
            <a:xfrm>
              <a:off x="-101600" y="6064250"/>
              <a:ext cx="130175" cy="52388"/>
            </a:xfrm>
            <a:custGeom>
              <a:avLst/>
              <a:gdLst>
                <a:gd name="T0" fmla="*/ 53 w 133"/>
                <a:gd name="T1" fmla="*/ 0 h 54"/>
                <a:gd name="T2" fmla="*/ 53 w 133"/>
                <a:gd name="T3" fmla="*/ 0 h 54"/>
                <a:gd name="T4" fmla="*/ 53 w 133"/>
                <a:gd name="T5" fmla="*/ 27 h 54"/>
                <a:gd name="T6" fmla="*/ 0 w 133"/>
                <a:gd name="T7" fmla="*/ 27 h 54"/>
                <a:gd name="T8" fmla="*/ 0 w 133"/>
                <a:gd name="T9" fmla="*/ 54 h 54"/>
                <a:gd name="T10" fmla="*/ 133 w 133"/>
                <a:gd name="T11" fmla="*/ 54 h 54"/>
                <a:gd name="T12" fmla="*/ 133 w 133"/>
                <a:gd name="T13" fmla="*/ 27 h 54"/>
                <a:gd name="T14" fmla="*/ 80 w 133"/>
                <a:gd name="T15" fmla="*/ 27 h 54"/>
                <a:gd name="T16" fmla="*/ 80 w 133"/>
                <a:gd name="T17" fmla="*/ 0 h 54"/>
                <a:gd name="T18" fmla="*/ 53 w 133"/>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54">
                  <a:moveTo>
                    <a:pt x="53" y="0"/>
                  </a:moveTo>
                  <a:lnTo>
                    <a:pt x="53" y="0"/>
                  </a:lnTo>
                  <a:lnTo>
                    <a:pt x="53" y="27"/>
                  </a:lnTo>
                  <a:lnTo>
                    <a:pt x="0" y="27"/>
                  </a:lnTo>
                  <a:lnTo>
                    <a:pt x="0" y="54"/>
                  </a:lnTo>
                  <a:lnTo>
                    <a:pt x="133" y="54"/>
                  </a:lnTo>
                  <a:lnTo>
                    <a:pt x="133" y="27"/>
                  </a:lnTo>
                  <a:lnTo>
                    <a:pt x="80" y="27"/>
                  </a:lnTo>
                  <a:lnTo>
                    <a:pt x="80" y="0"/>
                  </a:lnTo>
                  <a:lnTo>
                    <a:pt x="53" y="0"/>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grpSp>
      <p:sp>
        <p:nvSpPr>
          <p:cNvPr id="22" name="Freeform 22">
            <a:extLst>
              <a:ext uri="{FF2B5EF4-FFF2-40B4-BE49-F238E27FC236}">
                <a16:creationId xmlns:a16="http://schemas.microsoft.com/office/drawing/2014/main" id="{DD6F9961-B6BA-A308-F5F4-F558A5AB6570}"/>
              </a:ext>
            </a:extLst>
          </p:cNvPr>
          <p:cNvSpPr>
            <a:spLocks/>
          </p:cNvSpPr>
          <p:nvPr/>
        </p:nvSpPr>
        <p:spPr bwMode="auto">
          <a:xfrm>
            <a:off x="653385" y="2318332"/>
            <a:ext cx="231775" cy="257175"/>
          </a:xfrm>
          <a:custGeom>
            <a:avLst/>
            <a:gdLst>
              <a:gd name="T0" fmla="*/ 0 w 235"/>
              <a:gd name="T1" fmla="*/ 144 h 262"/>
              <a:gd name="T2" fmla="*/ 0 w 235"/>
              <a:gd name="T3" fmla="*/ 144 h 262"/>
              <a:gd name="T4" fmla="*/ 118 w 235"/>
              <a:gd name="T5" fmla="*/ 262 h 262"/>
              <a:gd name="T6" fmla="*/ 235 w 235"/>
              <a:gd name="T7" fmla="*/ 145 h 262"/>
              <a:gd name="T8" fmla="*/ 217 w 235"/>
              <a:gd name="T9" fmla="*/ 127 h 262"/>
              <a:gd name="T10" fmla="*/ 131 w 235"/>
              <a:gd name="T11" fmla="*/ 212 h 262"/>
              <a:gd name="T12" fmla="*/ 131 w 235"/>
              <a:gd name="T13" fmla="*/ 0 h 262"/>
              <a:gd name="T14" fmla="*/ 105 w 235"/>
              <a:gd name="T15" fmla="*/ 0 h 262"/>
              <a:gd name="T16" fmla="*/ 105 w 235"/>
              <a:gd name="T17" fmla="*/ 212 h 262"/>
              <a:gd name="T18" fmla="*/ 19 w 235"/>
              <a:gd name="T19" fmla="*/ 125 h 262"/>
              <a:gd name="T20" fmla="*/ 0 w 235"/>
              <a:gd name="T21" fmla="*/ 14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262">
                <a:moveTo>
                  <a:pt x="0" y="144"/>
                </a:moveTo>
                <a:lnTo>
                  <a:pt x="0" y="144"/>
                </a:lnTo>
                <a:lnTo>
                  <a:pt x="118" y="262"/>
                </a:lnTo>
                <a:lnTo>
                  <a:pt x="235" y="145"/>
                </a:lnTo>
                <a:lnTo>
                  <a:pt x="217" y="127"/>
                </a:lnTo>
                <a:lnTo>
                  <a:pt x="131" y="212"/>
                </a:lnTo>
                <a:lnTo>
                  <a:pt x="131" y="0"/>
                </a:lnTo>
                <a:lnTo>
                  <a:pt x="105" y="0"/>
                </a:lnTo>
                <a:lnTo>
                  <a:pt x="105" y="212"/>
                </a:lnTo>
                <a:lnTo>
                  <a:pt x="19" y="125"/>
                </a:lnTo>
                <a:lnTo>
                  <a:pt x="0" y="144"/>
                </a:lnTo>
                <a:close/>
              </a:path>
            </a:pathLst>
          </a:custGeom>
          <a:gradFill flip="none" rotWithShape="1">
            <a:gsLst>
              <a:gs pos="0">
                <a:srgbClr val="50E6FF"/>
              </a:gs>
              <a:gs pos="75000">
                <a:srgbClr val="0078D4"/>
              </a:gs>
              <a:gs pos="100000">
                <a:srgbClr val="8661C5"/>
              </a:gs>
            </a:gsLst>
            <a:lin ang="13500000" scaled="1"/>
            <a:tileRect/>
          </a:gradFill>
          <a:ln w="1897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Segoe UI"/>
              <a:ea typeface="+mn-ea"/>
              <a:cs typeface="+mn-cs"/>
            </a:endParaRPr>
          </a:p>
        </p:txBody>
      </p:sp>
      <p:sp>
        <p:nvSpPr>
          <p:cNvPr id="6" name="TextBox 5">
            <a:extLst>
              <a:ext uri="{FF2B5EF4-FFF2-40B4-BE49-F238E27FC236}">
                <a16:creationId xmlns:a16="http://schemas.microsoft.com/office/drawing/2014/main" id="{8E4BD273-4E57-F4F8-EA0C-C83B7AED6DA8}"/>
              </a:ext>
            </a:extLst>
          </p:cNvPr>
          <p:cNvSpPr txBox="1"/>
          <p:nvPr/>
        </p:nvSpPr>
        <p:spPr>
          <a:xfrm>
            <a:off x="722" y="1714755"/>
            <a:ext cx="5943600" cy="457200"/>
          </a:xfrm>
          <a:prstGeom prst="round1Rect">
            <a:avLst/>
          </a:prstGeom>
          <a:solidFill>
            <a:schemeClr val="accent1"/>
          </a:solidFill>
        </p:spPr>
        <p:txBody>
          <a:bodyPr rot="0" spcFirstLastPara="0" vertOverflow="overflow" horzOverflow="overflow" vert="horz" wrap="square" lIns="6858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Semibold"/>
                <a:ea typeface="+mn-ea"/>
                <a:cs typeface="Segoe UI"/>
              </a:rPr>
              <a:t>Principais benefícios</a:t>
            </a:r>
          </a:p>
        </p:txBody>
      </p:sp>
    </p:spTree>
    <p:extLst>
      <p:ext uri="{BB962C8B-B14F-4D97-AF65-F5344CB8AC3E}">
        <p14:creationId xmlns:p14="http://schemas.microsoft.com/office/powerpoint/2010/main" val="1317041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D24693A5-990C-4E44-9B67-82552297E45A}"/>
              </a:ext>
              <a:ext uri="{C183D7F6-B498-43B3-948B-1728B52AA6E4}">
                <adec:decorative xmlns:adec="http://schemas.microsoft.com/office/drawing/2017/decorative" val="1"/>
              </a:ext>
            </a:extLst>
          </p:cNvPr>
          <p:cNvSpPr/>
          <p:nvPr/>
        </p:nvSpPr>
        <p:spPr bwMode="auto">
          <a:xfrm>
            <a:off x="4433184" y="1169925"/>
            <a:ext cx="7173597" cy="5170999"/>
          </a:xfrm>
          <a:prstGeom prst="round2SameRect">
            <a:avLst>
              <a:gd name="adj1" fmla="val 3316"/>
              <a:gd name="adj2" fmla="val 2785"/>
            </a:avLst>
          </a:prstGeom>
          <a:blipFill>
            <a:blip r:embed="rId3" cstate="print">
              <a:alphaModFix amt="25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Picture 4">
            <a:extLst>
              <a:ext uri="{FF2B5EF4-FFF2-40B4-BE49-F238E27FC236}">
                <a16:creationId xmlns:a16="http://schemas.microsoft.com/office/drawing/2014/main" id="{D89B6A50-D075-4814-8B85-27E71F3BE44B}"/>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33186" y="1169925"/>
            <a:ext cx="7173597" cy="2716275"/>
          </a:xfrm>
          <a:prstGeom prst="round2SameRect">
            <a:avLst>
              <a:gd name="adj1" fmla="val 5849"/>
              <a:gd name="adj2" fmla="val 0"/>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9E3C41B0-2CB3-4442-B080-FDA91F0CC660}"/>
              </a:ext>
              <a:ext uri="{C183D7F6-B498-43B3-948B-1728B52AA6E4}">
                <adec:decorative xmlns:adec="http://schemas.microsoft.com/office/drawing/2017/decorative" val="1"/>
              </a:ext>
            </a:extLst>
          </p:cNvPr>
          <p:cNvSpPr/>
          <p:nvPr/>
        </p:nvSpPr>
        <p:spPr bwMode="auto">
          <a:xfrm>
            <a:off x="685798" y="1169925"/>
            <a:ext cx="3630444" cy="5170999"/>
          </a:xfrm>
          <a:prstGeom prst="roundRect">
            <a:avLst>
              <a:gd name="adj" fmla="val 4423"/>
            </a:avLst>
          </a:prstGeom>
          <a:blipFill>
            <a:blip r:embed="rId5" cstate="print">
              <a:alphaModFix amt="25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E779AC9-BF44-4822-8E02-DAFF240BE2EF}"/>
              </a:ext>
            </a:extLst>
          </p:cNvPr>
          <p:cNvSpPr>
            <a:spLocks noGrp="1"/>
          </p:cNvSpPr>
          <p:nvPr>
            <p:ph type="title"/>
          </p:nvPr>
        </p:nvSpPr>
        <p:spPr>
          <a:xfrm>
            <a:off x="685800" y="628651"/>
            <a:ext cx="11506200" cy="430887"/>
          </a:xfrm>
        </p:spPr>
        <p:txBody>
          <a:bodyPr/>
          <a:lstStyle/>
          <a:p>
            <a:r>
              <a:rPr lang="pt-br" dirty="0"/>
              <a:t>Garantia de locais de trabalho híbridos com Windows 365 | Nunavut</a:t>
            </a:r>
          </a:p>
        </p:txBody>
      </p:sp>
      <p:sp>
        <p:nvSpPr>
          <p:cNvPr id="19" name="Rectangle: Rounded Corners 18">
            <a:extLst>
              <a:ext uri="{FF2B5EF4-FFF2-40B4-BE49-F238E27FC236}">
                <a16:creationId xmlns:a16="http://schemas.microsoft.com/office/drawing/2014/main" id="{694439D1-B49C-49B6-B8DE-4B4BECD8A4C7}"/>
              </a:ext>
              <a:ext uri="{C183D7F6-B498-43B3-948B-1728B52AA6E4}">
                <adec:decorative xmlns:adec="http://schemas.microsoft.com/office/drawing/2017/decorative" val="1"/>
              </a:ext>
            </a:extLst>
          </p:cNvPr>
          <p:cNvSpPr/>
          <p:nvPr/>
        </p:nvSpPr>
        <p:spPr bwMode="auto">
          <a:xfrm rot="5400000" flipH="1">
            <a:off x="-84480" y="1940205"/>
            <a:ext cx="5170998" cy="3630443"/>
          </a:xfrm>
          <a:prstGeom prst="roundRect">
            <a:avLst>
              <a:gd name="adj" fmla="val 3498"/>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1" name="Text Placeholder 12">
            <a:extLst>
              <a:ext uri="{FF2B5EF4-FFF2-40B4-BE49-F238E27FC236}">
                <a16:creationId xmlns:a16="http://schemas.microsoft.com/office/drawing/2014/main" id="{7FB62805-8FA0-4726-9CA3-E26F208AA68B}"/>
              </a:ext>
            </a:extLst>
          </p:cNvPr>
          <p:cNvSpPr txBox="1">
            <a:spLocks/>
          </p:cNvSpPr>
          <p:nvPr/>
        </p:nvSpPr>
        <p:spPr>
          <a:xfrm>
            <a:off x="977900" y="3284344"/>
            <a:ext cx="3064187" cy="2867452"/>
          </a:xfrm>
          <a:prstGeom prst="rect">
            <a:avLst/>
          </a:prstGeom>
        </p:spPr>
        <p:txBody>
          <a:bodyPr vert="horz" wrap="square" lIns="0" tIns="0" rIns="0" bIns="0" rtlCol="0" anchor="t" anchorCtr="0">
            <a:spAutoFit/>
          </a:bodyPr>
          <a:lstStyle>
            <a:lvl1pPr marL="0"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b="1" i="0" kern="1200" spc="0" baseline="0">
                <a:solidFill>
                  <a:schemeClr val="bg1">
                    <a:lumMod val="50000"/>
                  </a:schemeClr>
                </a:solidFill>
                <a:latin typeface="Segoe UI Semibold" panose="020B0502040204020203" pitchFamily="34" charset="0"/>
                <a:ea typeface="+mn-ea"/>
                <a:cs typeface="Segoe UI Semibold"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800"/>
              </a:spcBef>
              <a:spcAft>
                <a:spcPts val="0"/>
              </a:spcAft>
              <a:buClrTx/>
              <a:buSzPct val="90000"/>
              <a:buFont typeface="Wingdings" panose="05000000000000000000" pitchFamily="2" charset="2"/>
              <a:buNone/>
              <a:tabLst/>
              <a:defRPr/>
            </a:pPr>
            <a:r>
              <a:rPr kumimoji="0" lang="pt-br" sz="1300" b="0" i="1" u="none" strike="noStrike" kern="1200" cap="none" spc="0" normalizeH="0" baseline="0" noProof="0" dirty="0">
                <a:ln>
                  <a:noFill/>
                </a:ln>
                <a:solidFill>
                  <a:srgbClr val="000000"/>
                </a:solidFill>
                <a:effectLst/>
                <a:uLnTx/>
                <a:uFillTx/>
                <a:latin typeface="Segoe UI"/>
                <a:ea typeface="+mn-ea"/>
                <a:cs typeface="Segoe UI Semibold"/>
              </a:rPr>
              <a:t>"O Windows 365 ajuda a simplificar </a:t>
            </a:r>
            <a:br>
              <a:rPr kumimoji="0" lang="pt-br" sz="1300" b="0" i="1" u="none" strike="noStrike" kern="1200" cap="none" spc="0" normalizeH="0" baseline="0" noProof="0" dirty="0">
                <a:ln>
                  <a:noFill/>
                </a:ln>
                <a:solidFill>
                  <a:srgbClr val="000000"/>
                </a:solidFill>
                <a:effectLst/>
                <a:uLnTx/>
                <a:uFillTx/>
                <a:latin typeface="Segoe UI"/>
                <a:ea typeface="+mn-ea"/>
                <a:cs typeface="Segoe UI Semibold"/>
              </a:rPr>
            </a:br>
            <a:r>
              <a:rPr kumimoji="0" lang="pt-br" sz="1300" b="0" i="1" u="none" strike="noStrike" kern="1200" cap="none" spc="0" normalizeH="0" baseline="0" noProof="0" dirty="0">
                <a:ln>
                  <a:noFill/>
                </a:ln>
                <a:solidFill>
                  <a:srgbClr val="000000"/>
                </a:solidFill>
                <a:effectLst/>
                <a:uLnTx/>
                <a:uFillTx/>
                <a:latin typeface="Segoe UI"/>
                <a:ea typeface="+mn-ea"/>
                <a:cs typeface="Segoe UI Semibold"/>
              </a:rPr>
              <a:t>o acesso altamente seguro à nossa infraestrutura e fornece de forma mais eficiente os recursos especializados de </a:t>
            </a:r>
            <a:br>
              <a:rPr kumimoji="0" lang="pt-br" sz="1300" b="0" i="1" u="none" strike="noStrike" kern="1200" cap="none" spc="0" normalizeH="0" baseline="0" noProof="0" dirty="0">
                <a:ln>
                  <a:noFill/>
                </a:ln>
                <a:solidFill>
                  <a:srgbClr val="000000"/>
                </a:solidFill>
                <a:effectLst/>
                <a:uLnTx/>
                <a:uFillTx/>
                <a:latin typeface="Segoe UI"/>
                <a:ea typeface="+mn-ea"/>
                <a:cs typeface="Segoe UI Semibold"/>
              </a:rPr>
            </a:br>
            <a:r>
              <a:rPr kumimoji="0" lang="pt-br" sz="1300" b="0" i="1" u="none" strike="noStrike" kern="1200" cap="none" spc="0" normalizeH="0" baseline="0" noProof="0" dirty="0">
                <a:ln>
                  <a:noFill/>
                </a:ln>
                <a:solidFill>
                  <a:srgbClr val="000000"/>
                </a:solidFill>
                <a:effectLst/>
                <a:uLnTx/>
                <a:uFillTx/>
                <a:latin typeface="Segoe UI"/>
                <a:ea typeface="+mn-ea"/>
                <a:cs typeface="Segoe UI Semibold"/>
              </a:rPr>
              <a:t>que nossas comunidades precisam."</a:t>
            </a:r>
            <a:br>
              <a:rPr dirty="0"/>
            </a:br>
            <a:endParaRPr kumimoji="0" lang="en-GB" sz="1400" b="0" i="0" u="none" strike="noStrike" kern="1200" cap="none" spc="0" normalizeH="0" baseline="0" noProof="0" dirty="0">
              <a:ln>
                <a:noFill/>
              </a:ln>
              <a:solidFill>
                <a:srgbClr val="003E92"/>
              </a:solidFill>
              <a:effectLst/>
              <a:uLnTx/>
              <a:uFillTx/>
              <a:latin typeface="Segoe UI Semibold"/>
              <a:ea typeface="+mn-ea"/>
              <a:cs typeface="Segoe UI Semibold"/>
            </a:endParaRPr>
          </a:p>
          <a:p>
            <a:pPr marL="0" marR="0" lvl="0" indent="0" algn="l" defTabSz="932563"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pt-br" sz="1300" b="0" i="0" u="none" strike="noStrike" kern="1200" cap="none" spc="0" normalizeH="0" baseline="0" noProof="0" dirty="0">
                <a:ln>
                  <a:noFill/>
                </a:ln>
                <a:solidFill>
                  <a:srgbClr val="003E92"/>
                </a:solidFill>
                <a:effectLst/>
                <a:uLnTx/>
                <a:uFillTx/>
                <a:latin typeface="Segoe UI Semibold"/>
                <a:ea typeface="+mn-ea"/>
                <a:cs typeface="Segoe UI Semibold"/>
              </a:rPr>
              <a:t>Karri Gillis</a:t>
            </a:r>
            <a:endParaRPr kumimoji="0" lang="en-GB" sz="1300" b="0" i="0" u="none" strike="noStrike" kern="1200" cap="none" spc="0" normalizeH="0" baseline="0" noProof="0" dirty="0">
              <a:ln>
                <a:noFill/>
              </a:ln>
              <a:solidFill>
                <a:srgbClr val="1B1B1B"/>
              </a:solidFill>
              <a:effectLst/>
              <a:uLnTx/>
              <a:uFillTx/>
              <a:latin typeface="Segoe UI"/>
              <a:ea typeface="+mn-ea"/>
              <a:cs typeface="Segoe UI Semibold"/>
            </a:endParaRPr>
          </a:p>
          <a:p>
            <a:pPr marL="0" marR="0" lvl="0" indent="0" algn="l" defTabSz="932563"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pt-br" sz="1300" b="0" i="0" u="none" strike="noStrike" kern="1200" cap="none" spc="0" normalizeH="0" baseline="0" noProof="0" dirty="0">
                <a:ln>
                  <a:noFill/>
                </a:ln>
                <a:solidFill>
                  <a:srgbClr val="1B1B1B"/>
                </a:solidFill>
                <a:effectLst/>
                <a:uLnTx/>
                <a:uFillTx/>
                <a:latin typeface="Segoe UI"/>
                <a:ea typeface="+mn-ea"/>
                <a:cs typeface="Segoe UI Semibold"/>
              </a:rPr>
              <a:t>Assessora estratégica do Diretor </a:t>
            </a:r>
            <a:br>
              <a:rPr kumimoji="0" lang="pt-br" sz="1300" b="0" i="0" u="none" strike="noStrike" kern="1200" cap="none" spc="0" normalizeH="0" baseline="0" noProof="0" dirty="0">
                <a:ln>
                  <a:noFill/>
                </a:ln>
                <a:solidFill>
                  <a:srgbClr val="1B1B1B"/>
                </a:solidFill>
                <a:effectLst/>
                <a:uLnTx/>
                <a:uFillTx/>
                <a:latin typeface="Segoe UI"/>
                <a:ea typeface="+mn-ea"/>
                <a:cs typeface="Segoe UI Semibold"/>
              </a:rPr>
            </a:br>
            <a:r>
              <a:rPr kumimoji="0" lang="pt-br" sz="1300" b="0" i="0" u="none" strike="noStrike" kern="1200" cap="none" spc="0" normalizeH="0" baseline="0" noProof="0" dirty="0">
                <a:ln>
                  <a:noFill/>
                </a:ln>
                <a:solidFill>
                  <a:srgbClr val="1B1B1B"/>
                </a:solidFill>
                <a:effectLst/>
                <a:uLnTx/>
                <a:uFillTx/>
                <a:latin typeface="Segoe UI"/>
                <a:ea typeface="+mn-ea"/>
                <a:cs typeface="Segoe UI Semibold"/>
              </a:rPr>
              <a:t>de Informações</a:t>
            </a:r>
            <a:endParaRPr kumimoji="0" lang="en-GB" sz="1300" b="0" i="0" u="none" strike="noStrike" kern="1200" cap="none" spc="0" normalizeH="0" baseline="0" noProof="0" dirty="0">
              <a:ln>
                <a:noFill/>
              </a:ln>
              <a:solidFill>
                <a:srgbClr val="1B1B1B"/>
              </a:solidFill>
              <a:effectLst/>
              <a:uLnTx/>
              <a:uFillTx/>
              <a:latin typeface="Segoe UI Semibold"/>
              <a:ea typeface="+mn-ea"/>
              <a:cs typeface="Segoe UI Semibold"/>
            </a:endParaRPr>
          </a:p>
          <a:p>
            <a:pPr marL="0" marR="0" lvl="0" indent="0" algn="l" defTabSz="932563" rtl="0" eaLnBrk="1" fontAlgn="auto" latinLnBrk="0" hangingPunct="1">
              <a:lnSpc>
                <a:spcPct val="100000"/>
              </a:lnSpc>
              <a:spcBef>
                <a:spcPts val="200"/>
              </a:spcBef>
              <a:spcAft>
                <a:spcPts val="0"/>
              </a:spcAft>
              <a:buClrTx/>
              <a:buSzPct val="90000"/>
              <a:buFont typeface="Wingdings" panose="05000000000000000000" pitchFamily="2" charset="2"/>
              <a:buNone/>
              <a:tabLst/>
              <a:defRPr/>
            </a:pPr>
            <a:r>
              <a:rPr kumimoji="0" lang="pt-br" sz="1300" b="0" i="0" u="none" strike="noStrike" kern="1200" cap="none" spc="0" normalizeH="0" baseline="0" noProof="0" dirty="0">
                <a:ln>
                  <a:noFill/>
                </a:ln>
                <a:solidFill>
                  <a:srgbClr val="1B1B1B"/>
                </a:solidFill>
                <a:effectLst/>
                <a:uLnTx/>
                <a:uFillTx/>
                <a:latin typeface="Segoe UI Semibold"/>
                <a:ea typeface="+mn-ea"/>
                <a:cs typeface="Segoe UI Semibold"/>
              </a:rPr>
              <a:t>Governo de Nunavut</a:t>
            </a:r>
            <a:endParaRPr kumimoji="0" lang="en-GB" sz="1300" b="0" i="0" u="none" strike="noStrike" kern="1200" cap="none" spc="0" normalizeH="0" baseline="0" noProof="0" dirty="0">
              <a:ln>
                <a:noFill/>
              </a:ln>
              <a:solidFill>
                <a:srgbClr val="34258E"/>
              </a:solidFill>
              <a:effectLst/>
              <a:uLnTx/>
              <a:uFillTx/>
              <a:latin typeface="Segoe UI Semibold"/>
              <a:ea typeface="+mn-ea"/>
              <a:cs typeface="Segoe UI Semibold"/>
              <a:hlinkClick r:id="rId6"/>
            </a:endParaRPr>
          </a:p>
          <a:p>
            <a:pPr marL="0" marR="0" lvl="0" indent="0" algn="l" defTabSz="932563" rtl="0" eaLnBrk="1" fontAlgn="auto" latinLnBrk="0" hangingPunct="1">
              <a:lnSpc>
                <a:spcPct val="100000"/>
              </a:lnSpc>
              <a:spcBef>
                <a:spcPts val="800"/>
              </a:spcBef>
              <a:spcAft>
                <a:spcPts val="0"/>
              </a:spcAft>
              <a:buClrTx/>
              <a:buSzPct val="90000"/>
              <a:buFont typeface="Wingdings" panose="05000000000000000000" pitchFamily="2" charset="2"/>
              <a:buNone/>
              <a:tabLst/>
              <a:defRPr/>
            </a:pPr>
            <a:endParaRPr kumimoji="0" lang="en-GB" sz="1800" b="0" i="0" u="none" strike="noStrike" kern="1200" cap="none" spc="0" normalizeH="0" baseline="0" noProof="0" dirty="0">
              <a:ln>
                <a:noFill/>
              </a:ln>
              <a:solidFill>
                <a:srgbClr val="34258E"/>
              </a:solidFill>
              <a:effectLst/>
              <a:uLnTx/>
              <a:uFillTx/>
              <a:latin typeface="Segoe UI Semibold"/>
              <a:ea typeface="+mn-ea"/>
              <a:cs typeface="Segoe UI Semibold"/>
              <a:hlinkClick r:id="rId6"/>
            </a:endParaRPr>
          </a:p>
          <a:p>
            <a:pPr marL="0" marR="0" lvl="0" indent="0" algn="l" defTabSz="932563" rtl="0" eaLnBrk="1" fontAlgn="auto" latinLnBrk="0" hangingPunct="1">
              <a:lnSpc>
                <a:spcPct val="100000"/>
              </a:lnSpc>
              <a:spcBef>
                <a:spcPts val="800"/>
              </a:spcBef>
              <a:spcAft>
                <a:spcPts val="0"/>
              </a:spcAft>
              <a:buClrTx/>
              <a:buSzPct val="90000"/>
              <a:buFont typeface="Wingdings" panose="05000000000000000000" pitchFamily="2" charset="2"/>
              <a:buNone/>
              <a:tabLst/>
              <a:defRPr/>
            </a:pPr>
            <a:r>
              <a:rPr kumimoji="0" lang="pt-br" sz="1700" b="0" i="0" u="none" strike="noStrike" kern="1200" cap="none" spc="0" normalizeH="0" baseline="0" noProof="0" dirty="0">
                <a:ln>
                  <a:noFill/>
                </a:ln>
                <a:solidFill>
                  <a:srgbClr val="34258E"/>
                </a:solidFill>
                <a:effectLst/>
                <a:uLnTx/>
                <a:uFillTx/>
                <a:latin typeface="Segoe UI Semibold"/>
                <a:ea typeface="+mn-ea"/>
                <a:cs typeface="Segoe UI Semibold"/>
                <a:hlinkClick r:id="rId6"/>
              </a:rPr>
              <a:t>Mais informações aqui</a:t>
            </a:r>
            <a:endParaRPr kumimoji="0" lang="en-US" sz="1700" b="0" i="0" u="none" strike="noStrike" kern="1200" cap="none" spc="0" normalizeH="0" baseline="0" noProof="0" dirty="0">
              <a:ln>
                <a:noFill/>
              </a:ln>
              <a:solidFill>
                <a:srgbClr val="34258E"/>
              </a:solidFill>
              <a:effectLst/>
              <a:uLnTx/>
              <a:uFillTx/>
              <a:latin typeface="Segoe UI Semibold"/>
              <a:ea typeface="+mn-ea"/>
              <a:cs typeface="Segoe UI Semibold"/>
            </a:endParaRPr>
          </a:p>
        </p:txBody>
      </p:sp>
      <p:sp>
        <p:nvSpPr>
          <p:cNvPr id="25" name="Rectangle: Top Corners Rounded 24">
            <a:extLst>
              <a:ext uri="{FF2B5EF4-FFF2-40B4-BE49-F238E27FC236}">
                <a16:creationId xmlns:a16="http://schemas.microsoft.com/office/drawing/2014/main" id="{6A48FB84-766F-486C-B7E5-1E331FA2941F}"/>
              </a:ext>
              <a:ext uri="{C183D7F6-B498-43B3-948B-1728B52AA6E4}">
                <adec:decorative xmlns:adec="http://schemas.microsoft.com/office/drawing/2017/decorative" val="1"/>
              </a:ext>
            </a:extLst>
          </p:cNvPr>
          <p:cNvSpPr/>
          <p:nvPr/>
        </p:nvSpPr>
        <p:spPr bwMode="auto">
          <a:xfrm flipV="1">
            <a:off x="4433186" y="1169925"/>
            <a:ext cx="7173598" cy="5170999"/>
          </a:xfrm>
          <a:prstGeom prst="round2SameRect">
            <a:avLst>
              <a:gd name="adj1" fmla="val 3318"/>
              <a:gd name="adj2" fmla="val 2702"/>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pt-br" sz="2000" b="0" i="0" u="none" strike="noStrike" kern="1200" cap="none" spc="0" normalizeH="0" baseline="0" noProof="0">
                <a:ln>
                  <a:noFill/>
                </a:ln>
                <a:solidFill>
                  <a:srgbClr val="FFFFFF"/>
                </a:solidFill>
                <a:effectLst/>
                <a:uLnTx/>
                <a:uFillTx/>
                <a:latin typeface="Segoe UI"/>
                <a:ea typeface="+mn-ea"/>
                <a:cs typeface="Segoe UI" pitchFamily="34" charset="0"/>
              </a:rPr>
              <a:t> </a:t>
            </a:r>
          </a:p>
        </p:txBody>
      </p:sp>
      <p:sp>
        <p:nvSpPr>
          <p:cNvPr id="26" name="Rectangle 25">
            <a:extLst>
              <a:ext uri="{FF2B5EF4-FFF2-40B4-BE49-F238E27FC236}">
                <a16:creationId xmlns:a16="http://schemas.microsoft.com/office/drawing/2014/main" id="{C1885999-918E-471F-B8FE-FAFFA081D483}"/>
              </a:ext>
              <a:ext uri="{C183D7F6-B498-43B3-948B-1728B52AA6E4}">
                <adec:decorative xmlns:adec="http://schemas.microsoft.com/office/drawing/2017/decorative" val="0"/>
              </a:ext>
            </a:extLst>
          </p:cNvPr>
          <p:cNvSpPr/>
          <p:nvPr/>
        </p:nvSpPr>
        <p:spPr bwMode="auto">
          <a:xfrm rot="10800000" flipV="1">
            <a:off x="4559413" y="3988994"/>
            <a:ext cx="1994657" cy="21530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pt-br" sz="1100" b="0" i="0" u="none" strike="noStrike" kern="1200" cap="none" spc="0" normalizeH="0" baseline="0" noProof="0" dirty="0">
                <a:ln>
                  <a:noFill/>
                </a:ln>
                <a:solidFill>
                  <a:srgbClr val="003E92"/>
                </a:solidFill>
                <a:effectLst/>
                <a:uLnTx/>
                <a:uFillTx/>
                <a:latin typeface="Segoe UI Semibold"/>
                <a:ea typeface="+mn-ea"/>
                <a:cs typeface="Segoe UI"/>
              </a:rPr>
              <a:t>Desafio</a:t>
            </a:r>
            <a:endParaRPr kumimoji="0" lang="en-GB" sz="11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a:noFill/>
                </a:ln>
                <a:solidFill>
                  <a:srgbClr val="000000"/>
                </a:solidFill>
                <a:effectLst/>
                <a:uLnTx/>
                <a:uFillTx/>
                <a:latin typeface="Segoe UI"/>
                <a:ea typeface="+mn-ea"/>
                <a:cs typeface="Segoe UI"/>
              </a:rPr>
              <a:t>A COVID-19 desafiou o governo de Nunavut, no Canadá,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a preservar serviços vitais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da comunidade para seus residentes, enquanto lutava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por garantir locais de trabalho híbridos para funcionários públicos distribuídos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e prestadores de serviços remotos em todo o norte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e sul do Canadá. </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28" name="Rectangle 27">
            <a:extLst>
              <a:ext uri="{FF2B5EF4-FFF2-40B4-BE49-F238E27FC236}">
                <a16:creationId xmlns:a16="http://schemas.microsoft.com/office/drawing/2014/main" id="{A9655C21-74AF-47AD-9D70-16922AB87951}"/>
              </a:ext>
              <a:ext uri="{C183D7F6-B498-43B3-948B-1728B52AA6E4}">
                <adec:decorative xmlns:adec="http://schemas.microsoft.com/office/drawing/2017/decorative" val="0"/>
              </a:ext>
            </a:extLst>
          </p:cNvPr>
          <p:cNvSpPr/>
          <p:nvPr/>
        </p:nvSpPr>
        <p:spPr bwMode="auto">
          <a:xfrm rot="10800000" flipV="1">
            <a:off x="6633727" y="3988994"/>
            <a:ext cx="2176287" cy="21530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pt-br" sz="1100" b="0" i="0" u="none" strike="noStrike" kern="1200" cap="none" spc="0" normalizeH="0" baseline="0" noProof="0" dirty="0">
                <a:ln>
                  <a:noFill/>
                </a:ln>
                <a:solidFill>
                  <a:srgbClr val="003E92"/>
                </a:solidFill>
                <a:effectLst/>
                <a:uLnTx/>
                <a:uFillTx/>
                <a:latin typeface="Segoe UI Semibold"/>
                <a:ea typeface="+mn-ea"/>
                <a:cs typeface="Segoe UI"/>
              </a:rPr>
              <a:t>Solução</a:t>
            </a:r>
            <a:endParaRPr kumimoji="0" lang="en-GB" sz="11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a:noFill/>
                </a:ln>
                <a:solidFill>
                  <a:srgbClr val="000000"/>
                </a:solidFill>
                <a:effectLst/>
                <a:uLnTx/>
                <a:uFillTx/>
                <a:latin typeface="Segoe UI"/>
                <a:ea typeface="+mn-ea"/>
                <a:cs typeface="Segoe UI"/>
              </a:rPr>
              <a:t>Com o Windows 365, o governo pode apoiar os modelos de propriedade da organização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e BYOD (Traga Seu Próprio Dispositivo), colocando os usuários na ativa com um serviço de Cloud PC personalizado e altamente seguro em questão de uma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ou duas horas. </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30" name="Rectangle 29">
            <a:extLst>
              <a:ext uri="{FF2B5EF4-FFF2-40B4-BE49-F238E27FC236}">
                <a16:creationId xmlns:a16="http://schemas.microsoft.com/office/drawing/2014/main" id="{575F87F2-4ED7-4174-AB9F-3161B5882DC5}"/>
              </a:ext>
              <a:ext uri="{C183D7F6-B498-43B3-948B-1728B52AA6E4}">
                <adec:decorative xmlns:adec="http://schemas.microsoft.com/office/drawing/2017/decorative" val="0"/>
              </a:ext>
            </a:extLst>
          </p:cNvPr>
          <p:cNvSpPr/>
          <p:nvPr/>
        </p:nvSpPr>
        <p:spPr bwMode="auto">
          <a:xfrm rot="10800000" flipV="1">
            <a:off x="8898449" y="3988994"/>
            <a:ext cx="2666312" cy="21530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pt-br" sz="1100" b="0" i="0" u="none" strike="noStrike" kern="1200" cap="none" spc="0" normalizeH="0" baseline="0" noProof="0" dirty="0">
                <a:ln>
                  <a:noFill/>
                </a:ln>
                <a:solidFill>
                  <a:srgbClr val="003E92"/>
                </a:solidFill>
                <a:effectLst/>
                <a:uLnTx/>
                <a:uFillTx/>
                <a:latin typeface="Segoe UI Semibold"/>
                <a:ea typeface="+mn-ea"/>
                <a:cs typeface="Segoe UI"/>
              </a:rPr>
              <a:t>Impacto</a:t>
            </a:r>
            <a:endParaRPr kumimoji="0" lang="en-GB" sz="11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pt-br" sz="1000" b="0" i="0" u="none" strike="noStrike" kern="1200" cap="none" spc="0" normalizeH="0" baseline="0" noProof="0" dirty="0">
                <a:ln>
                  <a:noFill/>
                </a:ln>
                <a:solidFill>
                  <a:srgbClr val="000000"/>
                </a:solidFill>
                <a:effectLst/>
                <a:uLnTx/>
                <a:uFillTx/>
                <a:latin typeface="Segoe UI"/>
                <a:ea typeface="+mn-ea"/>
                <a:cs typeface="Segoe UI"/>
              </a:rPr>
              <a:t>O Windows 365 ajuda o governo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de Nunavut a acompanhar as demandas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de administração remota, desafios de infraestrutura, ameaças à segurança cibernética e as pressões de um cenário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de privacidade e governança em constante mudança. Ele permite que usuários remotos transmitam e recebam informações críticas onde quer que estejam dentro de um locatário altamente seguro do Azure para que o governo possa ajudar a proteger dados privados, monitorar o acesso </a:t>
            </a:r>
            <a:br>
              <a:rPr kumimoji="0" lang="pt-br" sz="1000" b="0" i="0" u="none" strike="noStrike" kern="1200" cap="none" spc="0" normalizeH="0" baseline="0" noProof="0" dirty="0">
                <a:ln>
                  <a:noFill/>
                </a:ln>
                <a:solidFill>
                  <a:srgbClr val="000000"/>
                </a:solidFill>
                <a:effectLst/>
                <a:uLnTx/>
                <a:uFillTx/>
                <a:latin typeface="Segoe UI"/>
                <a:ea typeface="+mn-ea"/>
                <a:cs typeface="Segoe UI"/>
              </a:rPr>
            </a:br>
            <a:r>
              <a:rPr kumimoji="0" lang="pt-br" sz="1000" b="0" i="0" u="none" strike="noStrike" kern="1200" cap="none" spc="0" normalizeH="0" baseline="0" noProof="0" dirty="0">
                <a:ln>
                  <a:noFill/>
                </a:ln>
                <a:solidFill>
                  <a:srgbClr val="000000"/>
                </a:solidFill>
                <a:effectLst/>
                <a:uLnTx/>
                <a:uFillTx/>
                <a:latin typeface="Segoe UI"/>
                <a:ea typeface="+mn-ea"/>
                <a:cs typeface="Segoe UI"/>
              </a:rPr>
              <a:t>e atender aos padrões de conformidade.</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17" name="Picture 2">
            <a:extLst>
              <a:ext uri="{FF2B5EF4-FFF2-40B4-BE49-F238E27FC236}">
                <a16:creationId xmlns:a16="http://schemas.microsoft.com/office/drawing/2014/main" id="{86B9F740-EBFE-404D-9E94-BC910B86D1B3}"/>
              </a:ext>
              <a:ext uri="{C183D7F6-B498-43B3-948B-1728B52AA6E4}">
                <adec:decorative xmlns:adec="http://schemas.microsoft.com/office/drawing/2017/decorative" val="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0543" y="1361421"/>
            <a:ext cx="1676757" cy="167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134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OWMARKS" val="YES"/>
</p:tagLst>
</file>

<file path=ppt/theme/theme1.xml><?xml version="1.0" encoding="utf-8"?>
<a:theme xmlns:a="http://schemas.openxmlformats.org/drawingml/2006/main" name="1_2022_Windows 365">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778E09143CF4FB8167E0D38CBEC68" ma:contentTypeVersion="20" ma:contentTypeDescription="Create a new document." ma:contentTypeScope="" ma:versionID="4936bc05d63d923a729f9f85e82a245d">
  <xsd:schema xmlns:xsd="http://www.w3.org/2001/XMLSchema" xmlns:xs="http://www.w3.org/2001/XMLSchema" xmlns:p="http://schemas.microsoft.com/office/2006/metadata/properties" xmlns:ns2="d6c6fe15-d90d-49f3-937e-f318cae44aa6" xmlns:ns3="230e9df3-be65-4c73-a93b-d1236ebd677e" targetNamespace="http://schemas.microsoft.com/office/2006/metadata/properties" ma:root="true" ma:fieldsID="e1dc324080708fda58ce55a296577fff" ns2:_="" ns3:_="">
    <xsd:import namespace="d6c6fe15-d90d-49f3-937e-f318cae44aa6"/>
    <xsd:import namespace="230e9df3-be65-4c73-a93b-d1236ebd677e"/>
    <xsd:element name="properties">
      <xsd:complexType>
        <xsd:sequence>
          <xsd:element name="documentManagement">
            <xsd:complexType>
              <xsd:all>
                <xsd:element ref="ns2:Ticket_x0020_Number"/>
                <xsd:element ref="ns2:Description" minOccurs="0"/>
                <xsd:element ref="ns2:Owner"/>
                <xsd:element ref="ns2:Resource_x0020_type" minOccurs="0"/>
                <xsd:element ref="ns2:Topic" minOccurs="0"/>
                <xsd:element ref="ns2:Teamssubtopic" minOccurs="0"/>
                <xsd:element ref="ns2:Security_x002c__x0020_Compliance_x002c__x0020__x0026__x0020_Identity_x0020_subtopic"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c6fe15-d90d-49f3-937e-f318cae44aa6" elementFormDefault="qualified">
    <xsd:import namespace="http://schemas.microsoft.com/office/2006/documentManagement/types"/>
    <xsd:import namespace="http://schemas.microsoft.com/office/infopath/2007/PartnerControls"/>
    <xsd:element name="Ticket_x0020_Number" ma:index="1" ma:displayName="Ticket Number" ma:description="Enter the Request ID from your request submission." ma:internalName="Ticket_x0020_Number">
      <xsd:simpleType>
        <xsd:restriction base="dms:Text">
          <xsd:maxLength value="4"/>
        </xsd:restriction>
      </xsd:simpleType>
    </xsd:element>
    <xsd:element name="Description" ma:index="3" nillable="true" ma:displayName="Description" ma:format="Dropdown" ma:internalName="Description">
      <xsd:simpleType>
        <xsd:restriction base="dms:Note">
          <xsd:maxLength value="255"/>
        </xsd:restriction>
      </xsd:simpleType>
    </xsd:element>
    <xsd:element name="Owner" ma:index="4" ma:displayName="FTE 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Resource_x0020_type" ma:index="5" nillable="true" ma:displayName="Resource type" ma:format="Dropdown" ma:internalName="Resource_x0020_type">
      <xsd:simpleType>
        <xsd:restriction base="dms:Choice">
          <xsd:enumeration value="Hidden"/>
          <xsd:enumeration value="Marketing Materials"/>
          <xsd:enumeration value="Sales Tools"/>
          <xsd:enumeration value="Success Stories/Case Studies"/>
          <xsd:enumeration value="Practice Development"/>
          <xsd:enumeration value="Workshops"/>
          <xsd:enumeration value="FAQ"/>
        </xsd:restriction>
      </xsd:simpleType>
    </xsd:element>
    <xsd:element name="Topic" ma:index="6" nillable="true" ma:displayName="Topic" ma:format="Dropdown" ma:internalName="Topic" ma:requiredMultiChoice="true">
      <xsd:complexType>
        <xsd:complexContent>
          <xsd:extension base="dms:MultiChoice">
            <xsd:sequence>
              <xsd:element name="Value" maxOccurs="unbounded" minOccurs="0" nillable="true">
                <xsd:simpleType>
                  <xsd:restriction base="dms:Choice">
                    <xsd:enumeration value="Hidden"/>
                    <xsd:enumeration value="General"/>
                    <xsd:enumeration value="Secure Work from Anywhere"/>
                    <xsd:enumeration value="Teams"/>
                    <xsd:enumeration value="Security, Compliance, &amp; Identity"/>
                    <xsd:enumeration value="Employee Experience"/>
                    <xsd:enumeration value="Endpoint Management"/>
                    <xsd:enumeration value="Frontline Worker"/>
                    <xsd:enumeration value="Small &amp; Medium Business"/>
                    <xsd:enumeration value="Choice 10"/>
                  </xsd:restriction>
                </xsd:simpleType>
              </xsd:element>
            </xsd:sequence>
          </xsd:extension>
        </xsd:complexContent>
      </xsd:complexType>
    </xsd:element>
    <xsd:element name="Teamssubtopic" ma:index="7" nillable="true" ma:displayName="Teams subtopic" ma:format="RadioButtons" ma:internalName="Teamssubtopic">
      <xsd:simpleType>
        <xsd:restriction base="dms:Choice">
          <xsd:enumeration value="Deployment &amp; Adoption"/>
          <xsd:enumeration value="Meetings, Calling, &amp; Devices"/>
          <xsd:enumeration value="Custom Solutions"/>
          <xsd:enumeration value="App Development"/>
        </xsd:restriction>
      </xsd:simpleType>
    </xsd:element>
    <xsd:element name="Security_x002c__x0020_Compliance_x002c__x0020__x0026__x0020_Identity_x0020_subtopic" ma:index="8" nillable="true" ma:displayName="Security, Compliance, &amp; Identity subtopic" ma:format="Dropdown" ma:internalName="Security_x002c__x0020_Compliance_x002c__x0020__x0026__x0020_Identity_x0020_subtopic">
      <xsd:simpleType>
        <xsd:restriction base="dms:Choice">
          <xsd:enumeration value="Security"/>
          <xsd:enumeration value="Compliance"/>
          <xsd:enumeration value="Identity"/>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e847729-6ebe-44fc-9437-6c532099daf1}" ma:internalName="TaxCatchAll" ma:showField="CatchAllData" ma:web="99b6429f-2bb1-4f8b-b013-422cb7c5f3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6c6fe15-d90d-49f3-937e-f318cae44aa6">
      <Terms xmlns="http://schemas.microsoft.com/office/infopath/2007/PartnerControls"/>
    </lcf76f155ced4ddcb4097134ff3c332f>
    <TaxCatchAll xmlns="230e9df3-be65-4c73-a93b-d1236ebd677e" xsi:nil="true"/>
    <MediaLengthInSeconds xmlns="d6c6fe15-d90d-49f3-937e-f318cae44aa6" xsi:nil="true"/>
    <Owner xmlns="d6c6fe15-d90d-49f3-937e-f318cae44aa6">
      <UserInfo>
        <DisplayName>Olia Savintseva</DisplayName>
        <AccountId>3330</AccountId>
        <AccountType/>
      </UserInfo>
    </Owner>
    <Topic xmlns="d6c6fe15-d90d-49f3-937e-f318cae44aa6">
      <Value>Endpoint Management</Value>
      <Value>Small &amp; Medium Business</Value>
    </Topic>
    <Resource_x0020_type xmlns="d6c6fe15-d90d-49f3-937e-f318cae44aa6">Marketing Materials</Resource_x0020_type>
    <Security_x002c__x0020_Compliance_x002c__x0020__x0026__x0020_Identity_x0020_subtopic xmlns="d6c6fe15-d90d-49f3-937e-f318cae44aa6" xsi:nil="true"/>
    <Description xmlns="d6c6fe15-d90d-49f3-937e-f318cae44aa6" xsi:nil="true"/>
    <Ticket_x0020_Number xmlns="d6c6fe15-d90d-49f3-937e-f318cae44aa6">2350</Ticket_x0020_Number>
    <Teamssubtopic xmlns="d6c6fe15-d90d-49f3-937e-f318cae44aa6" xsi:nil="true"/>
  </documentManagement>
</p:properties>
</file>

<file path=customXml/itemProps1.xml><?xml version="1.0" encoding="utf-8"?>
<ds:datastoreItem xmlns:ds="http://schemas.openxmlformats.org/officeDocument/2006/customXml" ds:itemID="{2EAC8F3E-F7CF-4659-A635-5CD0E965E28D}"/>
</file>

<file path=customXml/itemProps2.xml><?xml version="1.0" encoding="utf-8"?>
<ds:datastoreItem xmlns:ds="http://schemas.openxmlformats.org/officeDocument/2006/customXml" ds:itemID="{C7C9BF28-D8C2-4A11-B30C-A87891002994}">
  <ds:schemaRefs>
    <ds:schemaRef ds:uri="http://schemas.microsoft.com/sharepoint/v3/contenttype/forms"/>
  </ds:schemaRefs>
</ds:datastoreItem>
</file>

<file path=customXml/itemProps3.xml><?xml version="1.0" encoding="utf-8"?>
<ds:datastoreItem xmlns:ds="http://schemas.openxmlformats.org/officeDocument/2006/customXml" ds:itemID="{D77A9D4C-1864-4B23-A476-2C12E4B9DD86}">
  <ds:schemaRefs>
    <ds:schemaRef ds:uri="http://schemas.microsoft.com/office/infopath/2007/PartnerControls"/>
    <ds:schemaRef ds:uri="61093adb-80df-43bf-b940-db2bb885003b"/>
    <ds:schemaRef ds:uri="http://schemas.microsoft.com/office/2006/metadata/properties"/>
    <ds:schemaRef ds:uri="http://purl.org/dc/terms/"/>
    <ds:schemaRef ds:uri="http://schemas.microsoft.com/office/2006/documentManagement/types"/>
    <ds:schemaRef ds:uri="0ac23f99-37fb-4ed4-a6aa-ebf6239feffd"/>
    <ds:schemaRef ds:uri="http://schemas.openxmlformats.org/package/2006/metadata/core-properties"/>
    <ds:schemaRef ds:uri="http://purl.org/dc/elements/1.1/"/>
    <ds:schemaRef ds:uri="http://www.w3.org/XML/1998/namespace"/>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123</TotalTime>
  <Words>3930</Words>
  <Application>Microsoft Office PowerPoint</Application>
  <PresentationFormat>Widescreen</PresentationFormat>
  <Paragraphs>261</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Segoe UI</vt:lpstr>
      <vt:lpstr>Segoe UI Semibold</vt:lpstr>
      <vt:lpstr>Segoe UI Variable Text Semibold</vt:lpstr>
      <vt:lpstr>SegoeUI-Semibold</vt:lpstr>
      <vt:lpstr>Wingdings</vt:lpstr>
      <vt:lpstr>1_2022_Windows 365</vt:lpstr>
      <vt:lpstr>Cenários de clientes SMB</vt:lpstr>
      <vt:lpstr>Windows 365 para organizações de pequeno e médio porte</vt:lpstr>
      <vt:lpstr>Gestão simplificada de dispositivo com Windows 365</vt:lpstr>
      <vt:lpstr>Simplificação de TI com Windows na nuvem</vt:lpstr>
      <vt:lpstr>Flexibilidade de capacidade e armazenamento com Windows 365</vt:lpstr>
      <vt:lpstr>Nivele suas necessidades de recursos com Windows 365</vt:lpstr>
      <vt:lpstr>Windows 365 para trabalho seguro com profissionais terceirizados </vt:lpstr>
      <vt:lpstr>Expanda sua "bolha" de segurança com Windows 365 </vt:lpstr>
      <vt:lpstr>Garantia de locais de trabalho híbridos com Windows 365 | Nunavut</vt:lpstr>
      <vt:lpstr>Obrigado.</vt:lpstr>
      <vt:lpstr>História Apoio ao crescimento</vt:lpstr>
      <vt:lpstr>Planejamento de continuidade dos negócios </vt:lpstr>
      <vt:lpstr>Trabalho híbrido e remoto </vt:lpstr>
      <vt:lpstr>Prestador de serviços/fornecedor </vt:lpstr>
      <vt:lpstr>História Como ganhar um contrato</vt:lpstr>
      <vt:lpstr>Trabalho remoto </vt:lpstr>
      <vt:lpstr>Mobilidade e trabalho em dispositivos disponíveis </vt:lpstr>
      <vt:lpstr>Prestador de serviços/fornecedor (a)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365 Customer Scenario deck - Brazilian Portuguese</dc:title>
  <dc:creator>Emily Kohler</dc:creator>
  <cp:lastModifiedBy>Bombale, Siddhesh</cp:lastModifiedBy>
  <cp:revision>54</cp:revision>
  <cp:lastPrinted>2018-05-04T16:40:39Z</cp:lastPrinted>
  <dcterms:created xsi:type="dcterms:W3CDTF">2021-04-05T17:02:02Z</dcterms:created>
  <dcterms:modified xsi:type="dcterms:W3CDTF">2022-07-07T18:07:06Z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0x010100239778E09143CF4FB8167E0D38CBEC68</vt:lpwstr>
  </property>
  <property fmtid="{D5CDD505-2E9C-101B-9397-08002B2CF9AE}" pid="3" name="Order">
    <vt:r8>29800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y fmtid="{D5CDD505-2E9C-101B-9397-08002B2CF9AE}" pid="9" name="_SourceUrl">
    <vt:lpwstr/>
  </property>
  <property fmtid="{D5CDD505-2E9C-101B-9397-08002B2CF9AE}" pid="10" name="_SharedFileIndex">
    <vt:lpwstr/>
  </property>
  <property fmtid="{D5CDD505-2E9C-101B-9397-08002B2CF9AE}" pid="11" name="_ExtendedDescription">
    <vt:lpwstr/>
  </property>
  <property fmtid="{D5CDD505-2E9C-101B-9397-08002B2CF9AE}" pid="12" name="TriggerFlowInfo">
    <vt:lpwstr/>
  </property>
</Properties>
</file>